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796088" cy="987425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128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27" name="PlaceHolder 2"/>
          <p:cNvSpPr>
            <a:spLocks noGrp="1"/>
          </p:cNvSpPr>
          <p:nvPr>
            <p:ph type="body"/>
          </p:nvPr>
        </p:nvSpPr>
        <p:spPr>
          <a:xfrm>
            <a:off x="628560" y="1825200"/>
            <a:ext cx="788688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28" name="PlaceHolder 3"/>
          <p:cNvSpPr>
            <a:spLocks noGrp="1"/>
          </p:cNvSpPr>
          <p:nvPr>
            <p:ph type="body"/>
          </p:nvPr>
        </p:nvSpPr>
        <p:spPr>
          <a:xfrm>
            <a:off x="628560" y="4098240"/>
            <a:ext cx="788688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30" name="PlaceHolder 2"/>
          <p:cNvSpPr>
            <a:spLocks noGrp="1"/>
          </p:cNvSpPr>
          <p:nvPr>
            <p:ph type="body"/>
          </p:nvPr>
        </p:nvSpPr>
        <p:spPr>
          <a:xfrm>
            <a:off x="62856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31" name="PlaceHolder 3"/>
          <p:cNvSpPr>
            <a:spLocks noGrp="1"/>
          </p:cNvSpPr>
          <p:nvPr>
            <p:ph type="body"/>
          </p:nvPr>
        </p:nvSpPr>
        <p:spPr>
          <a:xfrm>
            <a:off x="467028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32" name="PlaceHolder 4"/>
          <p:cNvSpPr>
            <a:spLocks noGrp="1"/>
          </p:cNvSpPr>
          <p:nvPr>
            <p:ph type="body"/>
          </p:nvPr>
        </p:nvSpPr>
        <p:spPr>
          <a:xfrm>
            <a:off x="4670280" y="409824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33" name="PlaceHolder 5"/>
          <p:cNvSpPr>
            <a:spLocks noGrp="1"/>
          </p:cNvSpPr>
          <p:nvPr>
            <p:ph type="body"/>
          </p:nvPr>
        </p:nvSpPr>
        <p:spPr>
          <a:xfrm>
            <a:off x="628560" y="409824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35" name="PlaceHolder 2"/>
          <p:cNvSpPr>
            <a:spLocks noGrp="1"/>
          </p:cNvSpPr>
          <p:nvPr>
            <p:ph type="body"/>
          </p:nvPr>
        </p:nvSpPr>
        <p:spPr>
          <a:xfrm>
            <a:off x="628560" y="1825200"/>
            <a:ext cx="788688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36" name="PlaceHolder 3"/>
          <p:cNvSpPr>
            <a:spLocks noGrp="1"/>
          </p:cNvSpPr>
          <p:nvPr>
            <p:ph type="body"/>
          </p:nvPr>
        </p:nvSpPr>
        <p:spPr>
          <a:xfrm>
            <a:off x="628560" y="1825200"/>
            <a:ext cx="788688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pic>
        <p:nvPicPr>
          <p:cNvPr id="37" name="Рисунок 36"/>
          <p:cNvPicPr/>
          <p:nvPr/>
        </p:nvPicPr>
        <p:blipFill>
          <a:blip r:embed="rId2"/>
          <a:stretch/>
        </p:blipFill>
        <p:spPr>
          <a:xfrm>
            <a:off x="1845000" y="1824840"/>
            <a:ext cx="5453640" cy="4351320"/>
          </a:xfrm>
          <a:prstGeom prst="rect">
            <a:avLst/>
          </a:prstGeom>
          <a:ln>
            <a:noFill/>
          </a:ln>
        </p:spPr>
      </p:pic>
      <p:pic>
        <p:nvPicPr>
          <p:cNvPr id="38" name="Рисунок 37"/>
          <p:cNvPicPr/>
          <p:nvPr/>
        </p:nvPicPr>
        <p:blipFill>
          <a:blip r:embed="rId2"/>
          <a:stretch/>
        </p:blipFill>
        <p:spPr>
          <a:xfrm>
            <a:off x="1845000" y="1824840"/>
            <a:ext cx="5453640" cy="435132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6" name="PlaceHolder 2"/>
          <p:cNvSpPr>
            <a:spLocks noGrp="1"/>
          </p:cNvSpPr>
          <p:nvPr>
            <p:ph type="subTitle"/>
          </p:nvPr>
        </p:nvSpPr>
        <p:spPr>
          <a:xfrm>
            <a:off x="628560" y="1825200"/>
            <a:ext cx="7886880" cy="4351320"/>
          </a:xfrm>
          <a:prstGeom prst="rect">
            <a:avLst/>
          </a:prstGeom>
        </p:spPr>
        <p:txBody>
          <a:bodyPr lIns="0" tIns="0" rIns="0" bIns="0" anchor="ctr"/>
          <a:lstStyle/>
          <a:p>
            <a:pPr algn="ctr"/>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8" name="PlaceHolder 2"/>
          <p:cNvSpPr>
            <a:spLocks noGrp="1"/>
          </p:cNvSpPr>
          <p:nvPr>
            <p:ph type="body"/>
          </p:nvPr>
        </p:nvSpPr>
        <p:spPr>
          <a:xfrm>
            <a:off x="628560" y="1825200"/>
            <a:ext cx="788688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10" name="PlaceHolder 2"/>
          <p:cNvSpPr>
            <a:spLocks noGrp="1"/>
          </p:cNvSpPr>
          <p:nvPr>
            <p:ph type="body"/>
          </p:nvPr>
        </p:nvSpPr>
        <p:spPr>
          <a:xfrm>
            <a:off x="628560" y="1825200"/>
            <a:ext cx="384876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11" name="PlaceHolder 3"/>
          <p:cNvSpPr>
            <a:spLocks noGrp="1"/>
          </p:cNvSpPr>
          <p:nvPr>
            <p:ph type="body"/>
          </p:nvPr>
        </p:nvSpPr>
        <p:spPr>
          <a:xfrm>
            <a:off x="4670280" y="1825200"/>
            <a:ext cx="384876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28560" y="365040"/>
            <a:ext cx="7886880" cy="6145560"/>
          </a:xfrm>
          <a:prstGeom prst="rect">
            <a:avLst/>
          </a:prstGeom>
        </p:spPr>
        <p:txBody>
          <a:bodyPr lIns="0" tIns="0" rIns="0" bIns="0" anchor="ctr"/>
          <a:lstStyle/>
          <a:p>
            <a:pPr algn="ctr"/>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15" name="PlaceHolder 2"/>
          <p:cNvSpPr>
            <a:spLocks noGrp="1"/>
          </p:cNvSpPr>
          <p:nvPr>
            <p:ph type="body"/>
          </p:nvPr>
        </p:nvSpPr>
        <p:spPr>
          <a:xfrm>
            <a:off x="62856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16" name="PlaceHolder 3"/>
          <p:cNvSpPr>
            <a:spLocks noGrp="1"/>
          </p:cNvSpPr>
          <p:nvPr>
            <p:ph type="body"/>
          </p:nvPr>
        </p:nvSpPr>
        <p:spPr>
          <a:xfrm>
            <a:off x="628560" y="409824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17" name="PlaceHolder 4"/>
          <p:cNvSpPr>
            <a:spLocks noGrp="1"/>
          </p:cNvSpPr>
          <p:nvPr>
            <p:ph type="body"/>
          </p:nvPr>
        </p:nvSpPr>
        <p:spPr>
          <a:xfrm>
            <a:off x="4670280" y="1825200"/>
            <a:ext cx="384876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19" name="PlaceHolder 2"/>
          <p:cNvSpPr>
            <a:spLocks noGrp="1"/>
          </p:cNvSpPr>
          <p:nvPr>
            <p:ph type="body"/>
          </p:nvPr>
        </p:nvSpPr>
        <p:spPr>
          <a:xfrm>
            <a:off x="628560" y="1825200"/>
            <a:ext cx="384876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20" name="PlaceHolder 3"/>
          <p:cNvSpPr>
            <a:spLocks noGrp="1"/>
          </p:cNvSpPr>
          <p:nvPr>
            <p:ph type="body"/>
          </p:nvPr>
        </p:nvSpPr>
        <p:spPr>
          <a:xfrm>
            <a:off x="467028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21" name="PlaceHolder 4"/>
          <p:cNvSpPr>
            <a:spLocks noGrp="1"/>
          </p:cNvSpPr>
          <p:nvPr>
            <p:ph type="body"/>
          </p:nvPr>
        </p:nvSpPr>
        <p:spPr>
          <a:xfrm>
            <a:off x="4670280" y="409824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23" name="PlaceHolder 2"/>
          <p:cNvSpPr>
            <a:spLocks noGrp="1"/>
          </p:cNvSpPr>
          <p:nvPr>
            <p:ph type="body"/>
          </p:nvPr>
        </p:nvSpPr>
        <p:spPr>
          <a:xfrm>
            <a:off x="62856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24" name="PlaceHolder 3"/>
          <p:cNvSpPr>
            <a:spLocks noGrp="1"/>
          </p:cNvSpPr>
          <p:nvPr>
            <p:ph type="body"/>
          </p:nvPr>
        </p:nvSpPr>
        <p:spPr>
          <a:xfrm>
            <a:off x="467028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25" name="PlaceHolder 4"/>
          <p:cNvSpPr>
            <a:spLocks noGrp="1"/>
          </p:cNvSpPr>
          <p:nvPr>
            <p:ph type="body"/>
          </p:nvPr>
        </p:nvSpPr>
        <p:spPr>
          <a:xfrm>
            <a:off x="628560" y="4098240"/>
            <a:ext cx="788688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628560" y="365040"/>
            <a:ext cx="7886880" cy="1325520"/>
          </a:xfrm>
          <a:prstGeom prst="rect">
            <a:avLst/>
          </a:prstGeom>
        </p:spPr>
        <p:txBody>
          <a:bodyPr lIns="90000" tIns="46800" rIns="90000" bIns="46800" anchor="ctr"/>
          <a:lstStyle/>
          <a:p>
            <a:r>
              <a:rPr lang="en-US" sz="3300" b="0" strike="noStrike" spc="-1">
                <a:solidFill>
                  <a:srgbClr val="000000"/>
                </a:solidFill>
                <a:uFill>
                  <a:solidFill>
                    <a:srgbClr val="FFFFFF"/>
                  </a:solidFill>
                </a:uFill>
                <a:latin typeface="Calibri Light"/>
              </a:rPr>
              <a:t>Click to edit the title text format</a:t>
            </a:r>
          </a:p>
        </p:txBody>
      </p:sp>
      <p:sp>
        <p:nvSpPr>
          <p:cNvPr id="6" name="PlaceHolder 2"/>
          <p:cNvSpPr>
            <a:spLocks noGrp="1"/>
          </p:cNvSpPr>
          <p:nvPr>
            <p:ph type="body"/>
          </p:nvPr>
        </p:nvSpPr>
        <p:spPr>
          <a:xfrm>
            <a:off x="628560" y="1825200"/>
            <a:ext cx="7886880" cy="4351320"/>
          </a:xfrm>
          <a:prstGeom prst="rect">
            <a:avLst/>
          </a:prstGeom>
        </p:spPr>
        <p:txBody>
          <a:bodyPr lIns="90000" tIns="46800" rIns="90000" bIns="46800"/>
          <a:lstStyle/>
          <a:p>
            <a:pPr marL="171360" indent="-171360">
              <a:buClr>
                <a:srgbClr val="000000"/>
              </a:buClr>
              <a:buFont typeface="Arial"/>
              <a:buChar char="•"/>
            </a:pPr>
            <a:r>
              <a:rPr lang="en-US" sz="2100" b="0" strike="noStrike" spc="-1">
                <a:solidFill>
                  <a:srgbClr val="000000"/>
                </a:solidFill>
                <a:uFill>
                  <a:solidFill>
                    <a:srgbClr val="FFFFFF"/>
                  </a:solidFill>
                </a:uFill>
                <a:latin typeface="Calibri"/>
              </a:rPr>
              <a:t>Click to edit the outline text format</a:t>
            </a:r>
          </a:p>
          <a:p>
            <a:pPr marL="514080" lvl="1" indent="-171360">
              <a:buClr>
                <a:srgbClr val="000000"/>
              </a:buClr>
              <a:buFont typeface="Arial"/>
              <a:buChar char="•"/>
            </a:pPr>
            <a:r>
              <a:rPr lang="en-US" sz="1800" b="0" strike="noStrike" spc="-1">
                <a:solidFill>
                  <a:srgbClr val="000000"/>
                </a:solidFill>
                <a:uFill>
                  <a:solidFill>
                    <a:srgbClr val="FFFFFF"/>
                  </a:solidFill>
                </a:uFill>
                <a:latin typeface="Calibri"/>
              </a:rPr>
              <a:t>Second Outline Level</a:t>
            </a:r>
          </a:p>
          <a:p>
            <a:pPr marL="857160" lvl="2" indent="-171360">
              <a:buClr>
                <a:srgbClr val="000000"/>
              </a:buClr>
              <a:buFont typeface="Arial"/>
              <a:buChar char="•"/>
            </a:pPr>
            <a:r>
              <a:rPr lang="en-US" sz="1500" b="0" strike="noStrike" spc="-1">
                <a:solidFill>
                  <a:srgbClr val="000000"/>
                </a:solidFill>
                <a:uFill>
                  <a:solidFill>
                    <a:srgbClr val="FFFFFF"/>
                  </a:solidFill>
                </a:uFill>
                <a:latin typeface="Calibri"/>
              </a:rPr>
              <a:t>Third Outline Level</a:t>
            </a:r>
          </a:p>
          <a:p>
            <a:pPr marL="1199880" lvl="3" indent="-171360">
              <a:buClr>
                <a:srgbClr val="000000"/>
              </a:buClr>
              <a:buFont typeface="Arial"/>
              <a:buChar char="•"/>
            </a:pPr>
            <a:r>
              <a:rPr lang="en-US" sz="1300" b="0" strike="noStrike" spc="-1">
                <a:solidFill>
                  <a:srgbClr val="000000"/>
                </a:solidFill>
                <a:uFill>
                  <a:solidFill>
                    <a:srgbClr val="FFFFFF"/>
                  </a:solidFill>
                </a:uFill>
                <a:latin typeface="Calibri"/>
              </a:rPr>
              <a:t>Fourth Outline Level</a:t>
            </a:r>
          </a:p>
          <a:p>
            <a:pPr marL="1542960" lvl="4" indent="-171360">
              <a:buClr>
                <a:srgbClr val="000000"/>
              </a:buClr>
              <a:buFont typeface="Arial"/>
              <a:buChar char="•"/>
            </a:pPr>
            <a:r>
              <a:rPr lang="en-US" sz="1300" b="0" strike="noStrike" spc="-1">
                <a:solidFill>
                  <a:srgbClr val="000000"/>
                </a:solidFill>
                <a:uFill>
                  <a:solidFill>
                    <a:srgbClr val="FFFFFF"/>
                  </a:solidFill>
                </a:uFill>
                <a:latin typeface="Calibri"/>
              </a:rPr>
              <a:t>Fifth Outline Level</a:t>
            </a:r>
          </a:p>
          <a:p>
            <a:pPr marL="1542960" lvl="5" indent="-171360">
              <a:buClr>
                <a:srgbClr val="000000"/>
              </a:buClr>
              <a:buFont typeface="Arial"/>
              <a:buChar char="•"/>
            </a:pPr>
            <a:r>
              <a:rPr lang="en-US" sz="1300" b="0" strike="noStrike" spc="-1">
                <a:solidFill>
                  <a:srgbClr val="000000"/>
                </a:solidFill>
                <a:uFill>
                  <a:solidFill>
                    <a:srgbClr val="FFFFFF"/>
                  </a:solidFill>
                </a:uFill>
                <a:latin typeface="Calibri"/>
              </a:rPr>
              <a:t>Sixth Outline Level</a:t>
            </a:r>
          </a:p>
          <a:p>
            <a:pPr marL="1542960" lvl="6" indent="-171360">
              <a:buClr>
                <a:srgbClr val="000000"/>
              </a:buClr>
              <a:buFont typeface="Arial"/>
              <a:buChar char="•"/>
            </a:pPr>
            <a:r>
              <a:rPr lang="en-US" sz="1300" b="0" strike="noStrike" spc="-1">
                <a:solidFill>
                  <a:srgbClr val="000000"/>
                </a:solidFill>
                <a:uFill>
                  <a:solidFill>
                    <a:srgbClr val="FFFFFF"/>
                  </a:solidFill>
                </a:uFill>
                <a:latin typeface="Calibri"/>
              </a:rPr>
              <a:t>Seventh Outline Level</a:t>
            </a:r>
          </a:p>
        </p:txBody>
      </p:sp>
      <p:sp>
        <p:nvSpPr>
          <p:cNvPr id="2" name="PlaceHolder 3"/>
          <p:cNvSpPr>
            <a:spLocks noGrp="1"/>
          </p:cNvSpPr>
          <p:nvPr>
            <p:ph type="dt"/>
          </p:nvPr>
        </p:nvSpPr>
        <p:spPr>
          <a:xfrm>
            <a:off x="628200" y="6356520"/>
            <a:ext cx="2057400" cy="365040"/>
          </a:xfrm>
          <a:prstGeom prst="rect">
            <a:avLst/>
          </a:prstGeom>
        </p:spPr>
        <p:txBody>
          <a:bodyPr lIns="90000" tIns="46800" rIns="90000" bIns="46800" anchor="ctr"/>
          <a:lstStyle/>
          <a:p>
            <a:r>
              <a:rPr lang="ru-RU" sz="1800" b="0" strike="noStrike" spc="-1">
                <a:solidFill>
                  <a:srgbClr val="000000"/>
                </a:solidFill>
                <a:uFill>
                  <a:solidFill>
                    <a:srgbClr val="FFFFFF"/>
                  </a:solidFill>
                </a:uFill>
                <a:latin typeface="Verdana"/>
              </a:rPr>
              <a:t> </a:t>
            </a:r>
            <a:endParaRPr lang="en-US" sz="1800" b="0" strike="noStrike" spc="-1">
              <a:solidFill>
                <a:srgbClr val="000000"/>
              </a:solidFill>
              <a:uFill>
                <a:solidFill>
                  <a:srgbClr val="FFFFFF"/>
                </a:solidFill>
              </a:uFill>
              <a:latin typeface="Verdana"/>
            </a:endParaRPr>
          </a:p>
        </p:txBody>
      </p:sp>
      <p:sp>
        <p:nvSpPr>
          <p:cNvPr id="3" name="PlaceHolder 4"/>
          <p:cNvSpPr>
            <a:spLocks noGrp="1"/>
          </p:cNvSpPr>
          <p:nvPr>
            <p:ph type="ftr"/>
          </p:nvPr>
        </p:nvSpPr>
        <p:spPr>
          <a:xfrm>
            <a:off x="3029040" y="6356520"/>
            <a:ext cx="3085920" cy="365040"/>
          </a:xfrm>
          <a:prstGeom prst="rect">
            <a:avLst/>
          </a:prstGeom>
        </p:spPr>
        <p:txBody>
          <a:bodyPr lIns="90000" tIns="46800" rIns="90000" bIns="46800" anchor="ctr"/>
          <a:lstStyle/>
          <a:p>
            <a:r>
              <a:rPr lang="ru-RU" sz="1800" b="0" strike="noStrike" spc="-1">
                <a:solidFill>
                  <a:srgbClr val="000000"/>
                </a:solidFill>
                <a:uFill>
                  <a:solidFill>
                    <a:srgbClr val="FFFFFF"/>
                  </a:solidFill>
                </a:uFill>
                <a:latin typeface="Verdana"/>
              </a:rPr>
              <a:t> </a:t>
            </a:r>
            <a:endParaRPr lang="en-US" sz="1800" b="0" strike="noStrike" spc="-1">
              <a:solidFill>
                <a:srgbClr val="000000"/>
              </a:solidFill>
              <a:uFill>
                <a:solidFill>
                  <a:srgbClr val="FFFFFF"/>
                </a:solidFill>
              </a:uFill>
              <a:latin typeface="Verdana"/>
            </a:endParaRPr>
          </a:p>
        </p:txBody>
      </p:sp>
      <p:sp>
        <p:nvSpPr>
          <p:cNvPr id="4" name="PlaceHolder 5"/>
          <p:cNvSpPr>
            <a:spLocks noGrp="1"/>
          </p:cNvSpPr>
          <p:nvPr>
            <p:ph type="sldNum"/>
          </p:nvPr>
        </p:nvSpPr>
        <p:spPr>
          <a:xfrm>
            <a:off x="6457680" y="6356520"/>
            <a:ext cx="2057400" cy="365040"/>
          </a:xfrm>
          <a:prstGeom prst="rect">
            <a:avLst/>
          </a:prstGeom>
        </p:spPr>
        <p:txBody>
          <a:bodyPr lIns="90000" tIns="46800" rIns="90000" bIns="46800" anchor="ctr"/>
          <a:lstStyle/>
          <a:p>
            <a:fld id="{013D18CA-AE12-4CE1-8B5E-F902C8A6D8ED}" type="slidenum">
              <a:rPr lang="ru-RU" sz="1800" b="0" strike="noStrike" spc="-1">
                <a:solidFill>
                  <a:srgbClr val="000000"/>
                </a:solidFill>
                <a:uFill>
                  <a:solidFill>
                    <a:srgbClr val="FFFFFF"/>
                  </a:solidFill>
                </a:uFill>
                <a:latin typeface="Verdana"/>
              </a:rPr>
              <a:t>‹#›</a:t>
            </a:fld>
            <a:endParaRPr lang="en-US" sz="1800" b="0" strike="noStrike" spc="-1">
              <a:solidFill>
                <a:srgbClr val="000000"/>
              </a:solidFill>
              <a:uFill>
                <a:solidFill>
                  <a:srgbClr val="FFFFFF"/>
                </a:solidFill>
              </a:uFill>
              <a:latin typeface="Verdan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yurist.by/imperativnyi-metod-upravleniya"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Shape 1"/>
          <p:cNvSpPr txBox="1"/>
          <p:nvPr/>
        </p:nvSpPr>
        <p:spPr>
          <a:xfrm>
            <a:off x="2414160" y="1214280"/>
            <a:ext cx="6707160" cy="857520"/>
          </a:xfrm>
          <a:prstGeom prst="rect">
            <a:avLst/>
          </a:prstGeom>
          <a:noFill/>
          <a:ln>
            <a:noFill/>
          </a:ln>
        </p:spPr>
        <p:txBody>
          <a:bodyPr anchor="ctr"/>
          <a:lstStyle/>
          <a:p>
            <a:r>
              <a:rPr lang="ru-RU" sz="2900" b="1" strike="noStrike" spc="-1">
                <a:solidFill>
                  <a:srgbClr val="000000"/>
                </a:solidFill>
                <a:uFill>
                  <a:solidFill>
                    <a:srgbClr val="FFFFFF"/>
                  </a:solidFill>
                </a:uFill>
                <a:latin typeface="Calibri Light"/>
              </a:rPr>
              <a:t>AL-FARABI KAZAKH NATIONAL UNIVERSITY</a:t>
            </a:r>
            <a:endParaRPr lang="en-US" sz="3300" b="0" strike="noStrike" spc="-1">
              <a:solidFill>
                <a:srgbClr val="000000"/>
              </a:solidFill>
              <a:uFill>
                <a:solidFill>
                  <a:srgbClr val="FFFFFF"/>
                </a:solidFill>
              </a:uFill>
              <a:latin typeface="Calibri Light"/>
            </a:endParaRPr>
          </a:p>
        </p:txBody>
      </p:sp>
      <p:sp>
        <p:nvSpPr>
          <p:cNvPr id="40" name="CustomShape 2"/>
          <p:cNvSpPr/>
          <p:nvPr/>
        </p:nvSpPr>
        <p:spPr>
          <a:xfrm>
            <a:off x="2195640" y="2192400"/>
            <a:ext cx="6480000" cy="947160"/>
          </a:xfrm>
          <a:custGeom>
            <a:avLst/>
            <a:gdLst/>
            <a:ahLst/>
            <a:cxnLst/>
            <a:rect l="l" t="t" r="r" b="b"/>
            <a:pathLst>
              <a:path w="21600" h="21600">
                <a:moveTo>
                  <a:pt x="0" y="0"/>
                </a:moveTo>
                <a:lnTo>
                  <a:pt x="21600" y="0"/>
                </a:lnTo>
                <a:lnTo>
                  <a:pt x="21600" y="21600"/>
                </a:lnTo>
                <a:lnTo>
                  <a:pt x="0" y="21600"/>
                </a:lnTo>
                <a:lnTo>
                  <a:pt x="0" y="0"/>
                </a:lnTo>
                <a:close/>
              </a:path>
            </a:pathLst>
          </a:custGeom>
          <a:solidFill>
            <a:srgbClr val="FFFFFF"/>
          </a:solidFill>
          <a:ln>
            <a:noFill/>
          </a:ln>
        </p:spPr>
        <p:style>
          <a:lnRef idx="0">
            <a:scrgbClr r="0" g="0" b="0"/>
          </a:lnRef>
          <a:fillRef idx="0">
            <a:scrgbClr r="0" g="0" b="0"/>
          </a:fillRef>
          <a:effectRef idx="0">
            <a:scrgbClr r="0" g="0" b="0"/>
          </a:effectRef>
          <a:fontRef idx="minor"/>
        </p:style>
        <p:txBody>
          <a:bodyPr lIns="90000" tIns="46800" rIns="90000" bIns="46800"/>
          <a:lstStyle/>
          <a:p>
            <a:pPr>
              <a:lnSpc>
                <a:spcPct val="100000"/>
              </a:lnSpc>
            </a:pPr>
            <a:r>
              <a:rPr lang="ru-RU" sz="2800" b="1" strike="noStrike" spc="-1">
                <a:solidFill>
                  <a:srgbClr val="000000"/>
                </a:solidFill>
                <a:uFill>
                  <a:solidFill>
                    <a:srgbClr val="FFFFFF"/>
                  </a:solidFill>
                </a:uFill>
                <a:latin typeface="Arial"/>
              </a:rPr>
              <a:t>Department of political science and political technologies</a:t>
            </a:r>
            <a:endParaRPr lang="en-US" sz="1800" b="0" strike="noStrike" spc="-1">
              <a:solidFill>
                <a:srgbClr val="000000"/>
              </a:solidFill>
              <a:uFill>
                <a:solidFill>
                  <a:srgbClr val="FFFFFF"/>
                </a:solidFill>
              </a:uFill>
              <a:latin typeface="Verdana"/>
            </a:endParaRPr>
          </a:p>
        </p:txBody>
      </p:sp>
      <p:sp>
        <p:nvSpPr>
          <p:cNvPr id="41" name="CustomShape 3"/>
          <p:cNvSpPr/>
          <p:nvPr/>
        </p:nvSpPr>
        <p:spPr>
          <a:xfrm>
            <a:off x="2195640" y="3311640"/>
            <a:ext cx="6624360" cy="5205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6800" rIns="90000" bIns="46800"/>
          <a:lstStyle/>
          <a:p>
            <a:pPr>
              <a:lnSpc>
                <a:spcPct val="100000"/>
              </a:lnSpc>
            </a:pPr>
            <a:r>
              <a:rPr lang="ru-RU" sz="2800" b="1" strike="noStrike" spc="-1">
                <a:solidFill>
                  <a:srgbClr val="000000"/>
                </a:solidFill>
                <a:uFill>
                  <a:solidFill>
                    <a:srgbClr val="FFFFFF"/>
                  </a:solidFill>
                </a:uFill>
                <a:latin typeface="Tahoma"/>
              </a:rPr>
              <a:t>Political science</a:t>
            </a:r>
            <a:endParaRPr lang="en-US" sz="1800" b="0" strike="noStrike" spc="-1">
              <a:solidFill>
                <a:srgbClr val="000000"/>
              </a:solidFill>
              <a:uFill>
                <a:solidFill>
                  <a:srgbClr val="FFFFFF"/>
                </a:solidFill>
              </a:uFill>
              <a:latin typeface="Verdana"/>
            </a:endParaRPr>
          </a:p>
        </p:txBody>
      </p:sp>
      <p:sp>
        <p:nvSpPr>
          <p:cNvPr id="42" name="CustomShape 4"/>
          <p:cNvSpPr/>
          <p:nvPr/>
        </p:nvSpPr>
        <p:spPr>
          <a:xfrm>
            <a:off x="2340000" y="4307040"/>
            <a:ext cx="3240000" cy="8254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6800" rIns="90000" bIns="46800"/>
          <a:lstStyle/>
          <a:p>
            <a:pPr>
              <a:lnSpc>
                <a:spcPct val="100000"/>
              </a:lnSpc>
            </a:pPr>
            <a:r>
              <a:rPr lang="ru-RU" sz="2400" b="1" strike="noStrike" spc="-1">
                <a:solidFill>
                  <a:srgbClr val="000000"/>
                </a:solidFill>
                <a:uFill>
                  <a:solidFill>
                    <a:srgbClr val="FFFFFF"/>
                  </a:solidFill>
                </a:uFill>
                <a:latin typeface="Arial"/>
              </a:rPr>
              <a:t>Abzhapparova</a:t>
            </a:r>
            <a:r>
              <a:rPr lang="en-US" sz="2400" b="1" strike="noStrike" spc="-1">
                <a:solidFill>
                  <a:srgbClr val="000000"/>
                </a:solidFill>
                <a:uFill>
                  <a:solidFill>
                    <a:srgbClr val="FFFFFF"/>
                  </a:solidFill>
                </a:uFill>
                <a:latin typeface="Arial"/>
              </a:rPr>
              <a:t> A.A.</a:t>
            </a:r>
            <a:endParaRPr lang="en-US" sz="1800" b="0" strike="noStrike" spc="-1">
              <a:solidFill>
                <a:srgbClr val="000000"/>
              </a:solidFill>
              <a:uFill>
                <a:solidFill>
                  <a:srgbClr val="FFFFFF"/>
                </a:solidFill>
              </a:uFill>
              <a:latin typeface="Verdana"/>
            </a:endParaRPr>
          </a:p>
          <a:p>
            <a:pPr>
              <a:lnSpc>
                <a:spcPct val="100000"/>
              </a:lnSpc>
            </a:pPr>
            <a:r>
              <a:rPr lang="en-US" sz="2400" b="1" strike="noStrike" spc="-1">
                <a:solidFill>
                  <a:srgbClr val="000000"/>
                </a:solidFill>
                <a:uFill>
                  <a:solidFill>
                    <a:srgbClr val="FFFFFF"/>
                  </a:solidFill>
                </a:uFill>
                <a:latin typeface="Arial"/>
              </a:rPr>
              <a:t>Senior lecturer</a:t>
            </a:r>
            <a:endParaRPr lang="en-US" sz="1800" b="0" strike="noStrike" spc="-1">
              <a:solidFill>
                <a:srgbClr val="000000"/>
              </a:solidFill>
              <a:uFill>
                <a:solidFill>
                  <a:srgbClr val="FFFFFF"/>
                </a:solidFill>
              </a:uFill>
              <a:latin typeface="Verdana"/>
            </a:endParaRPr>
          </a:p>
        </p:txBody>
      </p:sp>
      <p:pic>
        <p:nvPicPr>
          <p:cNvPr id="43" name="Рисунок 7"/>
          <p:cNvPicPr/>
          <p:nvPr/>
        </p:nvPicPr>
        <p:blipFill>
          <a:blip r:embed="rId2"/>
          <a:stretch/>
        </p:blipFill>
        <p:spPr>
          <a:xfrm>
            <a:off x="539640" y="1249200"/>
            <a:ext cx="1214640" cy="1100160"/>
          </a:xfrm>
          <a:prstGeom prst="rect">
            <a:avLst/>
          </a:prstGeom>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1980720" y="274320"/>
            <a:ext cx="6705720" cy="716040"/>
          </a:xfrm>
          <a:prstGeom prst="rect">
            <a:avLst/>
          </a:prstGeom>
          <a:noFill/>
          <a:ln>
            <a:noFill/>
          </a:ln>
        </p:spPr>
        <p:txBody>
          <a:bodyPr anchor="ctr"/>
          <a:lstStyle/>
          <a:p>
            <a:r>
              <a:rPr lang="ru-RU" sz="2400" b="0" strike="noStrike" spc="-1">
                <a:solidFill>
                  <a:srgbClr val="000000"/>
                </a:solidFill>
                <a:uFill>
                  <a:solidFill>
                    <a:srgbClr val="FFFFFF"/>
                  </a:solidFill>
                </a:uFill>
                <a:latin typeface="Calibri Light"/>
              </a:rPr>
              <a:t>Methods of applied research</a:t>
            </a:r>
            <a:endParaRPr lang="en-US" sz="3300" b="0" strike="noStrike" spc="-1">
              <a:solidFill>
                <a:srgbClr val="000000"/>
              </a:solidFill>
              <a:uFill>
                <a:solidFill>
                  <a:srgbClr val="FFFFFF"/>
                </a:solidFill>
              </a:uFill>
              <a:latin typeface="Calibri Light"/>
            </a:endParaRPr>
          </a:p>
        </p:txBody>
      </p:sp>
      <p:sp>
        <p:nvSpPr>
          <p:cNvPr id="93" name="TextShape 2"/>
          <p:cNvSpPr txBox="1"/>
          <p:nvPr/>
        </p:nvSpPr>
        <p:spPr>
          <a:xfrm>
            <a:off x="517680" y="1389240"/>
            <a:ext cx="8229600" cy="5029200"/>
          </a:xfrm>
          <a:prstGeom prst="rect">
            <a:avLst/>
          </a:prstGeom>
          <a:noFill/>
          <a:ln>
            <a:noFill/>
          </a:ln>
        </p:spPr>
        <p:txBody>
          <a:bodyPr/>
          <a:lstStyle/>
          <a:p>
            <a:pPr marL="609480" indent="-609480">
              <a:lnSpc>
                <a:spcPct val="80000"/>
              </a:lnSpc>
              <a:buClr>
                <a:srgbClr val="FFCC00"/>
              </a:buClr>
              <a:buFont typeface="Calibri"/>
              <a:buAutoNum type="arabicPeriod"/>
            </a:pPr>
            <a:r>
              <a:rPr lang="ru-RU" sz="2400" b="0" strike="noStrike" spc="-1">
                <a:solidFill>
                  <a:srgbClr val="FFCC00"/>
                </a:solidFill>
                <a:uFill>
                  <a:solidFill>
                    <a:srgbClr val="FFFFFF"/>
                  </a:solidFill>
                </a:uFill>
                <a:latin typeface="Calibri"/>
              </a:rPr>
              <a:t>Observation of the events</a:t>
            </a:r>
            <a:r>
              <a:rPr lang="ru-RU" sz="2400" b="0" strike="noStrike" spc="-1">
                <a:solidFill>
                  <a:srgbClr val="000000"/>
                </a:solidFill>
                <a:uFill>
                  <a:solidFill>
                    <a:srgbClr val="FFFFFF"/>
                  </a:solidFill>
                </a:uFill>
                <a:latin typeface="Calibri"/>
              </a:rPr>
              <a:t> - open statement of facts, being inside a group or situation.</a:t>
            </a:r>
            <a:endParaRPr lang="en-US" sz="2100" b="0" strike="noStrike" spc="-1">
              <a:solidFill>
                <a:srgbClr val="000000"/>
              </a:solidFill>
              <a:uFill>
                <a:solidFill>
                  <a:srgbClr val="FFFFFF"/>
                </a:solidFill>
              </a:uFill>
              <a:latin typeface="Calibri"/>
            </a:endParaRPr>
          </a:p>
          <a:p>
            <a:pPr marL="609480" indent="-609480">
              <a:lnSpc>
                <a:spcPct val="80000"/>
              </a:lnSpc>
              <a:buClr>
                <a:srgbClr val="FFCC00"/>
              </a:buClr>
              <a:buFont typeface="Calibri"/>
              <a:buAutoNum type="arabicPeriod"/>
            </a:pPr>
            <a:r>
              <a:rPr lang="ru-RU" sz="2400" b="0" strike="noStrike" spc="-1">
                <a:solidFill>
                  <a:srgbClr val="FFCC00"/>
                </a:solidFill>
                <a:uFill>
                  <a:solidFill>
                    <a:srgbClr val="FFFFFF"/>
                  </a:solidFill>
                </a:uFill>
                <a:latin typeface="Calibri"/>
              </a:rPr>
              <a:t>Content analysis</a:t>
            </a:r>
            <a:r>
              <a:rPr lang="ru-RU" sz="2400" b="0" strike="noStrike" spc="-1">
                <a:solidFill>
                  <a:srgbClr val="000000"/>
                </a:solidFill>
                <a:uFill>
                  <a:solidFill>
                    <a:srgbClr val="FFFFFF"/>
                  </a:solidFill>
                </a:uFill>
                <a:latin typeface="Calibri"/>
              </a:rPr>
              <a:t> - purposeful study of certain documents (constitutions, legal acts, party and state programs, slogans).</a:t>
            </a:r>
            <a:endParaRPr lang="en-US" sz="2100" b="0" strike="noStrike" spc="-1">
              <a:solidFill>
                <a:srgbClr val="000000"/>
              </a:solidFill>
              <a:uFill>
                <a:solidFill>
                  <a:srgbClr val="FFFFFF"/>
                </a:solidFill>
              </a:uFill>
              <a:latin typeface="Calibri"/>
            </a:endParaRPr>
          </a:p>
          <a:p>
            <a:pPr marL="609480" indent="-609480">
              <a:lnSpc>
                <a:spcPct val="80000"/>
              </a:lnSpc>
              <a:buClr>
                <a:srgbClr val="FFCC00"/>
              </a:buClr>
              <a:buFont typeface="Calibri"/>
              <a:buAutoNum type="arabicPeriod"/>
            </a:pPr>
            <a:r>
              <a:rPr lang="ru-RU" sz="2400" b="0" strike="noStrike" spc="-1">
                <a:solidFill>
                  <a:srgbClr val="FFCC00"/>
                </a:solidFill>
                <a:uFill>
                  <a:solidFill>
                    <a:srgbClr val="FFFFFF"/>
                  </a:solidFill>
                </a:uFill>
                <a:latin typeface="Calibri"/>
              </a:rPr>
              <a:t>Survey</a:t>
            </a:r>
            <a:r>
              <a:rPr lang="ru-RU" sz="2400" b="0" strike="noStrike" spc="-1">
                <a:solidFill>
                  <a:srgbClr val="000000"/>
                </a:solidFill>
                <a:uFill>
                  <a:solidFill>
                    <a:srgbClr val="FFFFFF"/>
                  </a:solidFill>
                </a:uFill>
                <a:latin typeface="Calibri"/>
              </a:rPr>
              <a:t> direct or indirect participants of events, experts who can give a professional analysis of a specific situation.</a:t>
            </a:r>
            <a:endParaRPr lang="en-US" sz="2100" b="0" strike="noStrike" spc="-1">
              <a:solidFill>
                <a:srgbClr val="000000"/>
              </a:solidFill>
              <a:uFill>
                <a:solidFill>
                  <a:srgbClr val="FFFFFF"/>
                </a:solidFill>
              </a:uFill>
              <a:latin typeface="Calibri"/>
            </a:endParaRPr>
          </a:p>
          <a:p>
            <a:pPr marL="609480" indent="-609480">
              <a:lnSpc>
                <a:spcPct val="80000"/>
              </a:lnSpc>
              <a:buClr>
                <a:srgbClr val="FFCC00"/>
              </a:buClr>
              <a:buFont typeface="Calibri"/>
              <a:buAutoNum type="arabicPeriod"/>
            </a:pPr>
            <a:r>
              <a:rPr lang="ru-RU" sz="2400" b="0" strike="noStrike" spc="-1">
                <a:solidFill>
                  <a:srgbClr val="FFCC00"/>
                </a:solidFill>
                <a:uFill>
                  <a:solidFill>
                    <a:srgbClr val="FFFFFF"/>
                  </a:solidFill>
                </a:uFill>
                <a:latin typeface="Calibri"/>
              </a:rPr>
              <a:t>Game methods</a:t>
            </a:r>
            <a:r>
              <a:rPr lang="ru-RU" sz="2400" b="0" strike="noStrike" spc="-1">
                <a:solidFill>
                  <a:srgbClr val="000000"/>
                </a:solidFill>
                <a:uFill>
                  <a:solidFill>
                    <a:srgbClr val="FFFFFF"/>
                  </a:solidFill>
                </a:uFill>
                <a:latin typeface="Calibri"/>
              </a:rPr>
              <a:t> - preliminary construction of the situation, imitation of a particular variant of the development of the process, conflict, phenomenon.</a:t>
            </a:r>
            <a:endParaRPr lang="en-US" sz="2100" b="0" strike="noStrike" spc="-1">
              <a:solidFill>
                <a:srgbClr val="000000"/>
              </a:solidFill>
              <a:uFill>
                <a:solidFill>
                  <a:srgbClr val="FFFFFF"/>
                </a:solidFill>
              </a:uFill>
              <a:latin typeface="Calibri"/>
            </a:endParaRPr>
          </a:p>
          <a:p>
            <a:pPr marL="609480" indent="-609480">
              <a:lnSpc>
                <a:spcPct val="80000"/>
              </a:lnSpc>
              <a:buClr>
                <a:srgbClr val="FFCC00"/>
              </a:buClr>
              <a:buFont typeface="Calibri"/>
              <a:buAutoNum type="arabicPeriod"/>
            </a:pPr>
            <a:r>
              <a:rPr lang="ru-RU" sz="2400" b="0" strike="noStrike" spc="-1">
                <a:solidFill>
                  <a:srgbClr val="FFCC00"/>
                </a:solidFill>
                <a:uFill>
                  <a:solidFill>
                    <a:srgbClr val="FFFFFF"/>
                  </a:solidFill>
                </a:uFill>
                <a:latin typeface="Calibri"/>
              </a:rPr>
              <a:t>Cognitive map</a:t>
            </a:r>
            <a:r>
              <a:rPr lang="ru-RU" sz="2400" b="0" strike="noStrike" spc="-1">
                <a:solidFill>
                  <a:srgbClr val="000000"/>
                </a:solidFill>
                <a:uFill>
                  <a:solidFill>
                    <a:srgbClr val="FFFFFF"/>
                  </a:solidFill>
                </a:uFill>
                <a:latin typeface="Calibri"/>
              </a:rPr>
              <a:t> - recording typical reactions of leaders to crisis situations, patterns of their actions in stable conditions.</a:t>
            </a:r>
            <a:endParaRPr lang="en-US" sz="2100" b="0" strike="noStrike" spc="-1">
              <a:solidFill>
                <a:srgbClr val="000000"/>
              </a:solidFill>
              <a:uFill>
                <a:solidFill>
                  <a:srgbClr val="FFFFFF"/>
                </a:solidFill>
              </a:uFill>
              <a:latin typeface="Calibri"/>
            </a:endParaRPr>
          </a:p>
        </p:txBody>
      </p:sp>
      <p:sp>
        <p:nvSpPr>
          <p:cNvPr id="94" name="CustomShape 3"/>
          <p:cNvSpPr/>
          <p:nvPr/>
        </p:nvSpPr>
        <p:spPr>
          <a:xfrm>
            <a:off x="458280" y="6280200"/>
            <a:ext cx="1066320" cy="2764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wrap="none" lIns="90000" tIns="46800" rIns="90000" bIns="46800"/>
          <a:lstStyle/>
          <a:p>
            <a:pPr>
              <a:lnSpc>
                <a:spcPct val="100000"/>
              </a:lnSpc>
            </a:pPr>
            <a:r>
              <a:rPr lang="ru-RU" sz="1200" b="0" strike="noStrike" spc="-1">
                <a:solidFill>
                  <a:srgbClr val="000000"/>
                </a:solidFill>
                <a:uFill>
                  <a:solidFill>
                    <a:srgbClr val="FFFFFF"/>
                  </a:solidFill>
                </a:uFill>
                <a:latin typeface="Tahoma"/>
              </a:rPr>
              <a:t>Slide 19 to</a:t>
            </a:r>
            <a:endParaRPr lang="en-US" sz="1800" b="0" strike="noStrike" spc="-1">
              <a:solidFill>
                <a:srgbClr val="000000"/>
              </a:solidFill>
              <a:uFill>
                <a:solidFill>
                  <a:srgbClr val="FFFFFF"/>
                </a:solidFill>
              </a:uFill>
              <a:latin typeface="Verdana"/>
            </a:endParaRPr>
          </a:p>
        </p:txBody>
      </p:sp>
      <p:pic>
        <p:nvPicPr>
          <p:cNvPr id="95" name="Рисунок 6"/>
          <p:cNvPicPr/>
          <p:nvPr/>
        </p:nvPicPr>
        <p:blipFill>
          <a:blip r:embed="rId2"/>
          <a:stretch/>
        </p:blipFill>
        <p:spPr>
          <a:xfrm>
            <a:off x="246240" y="152280"/>
            <a:ext cx="1214280" cy="1098720"/>
          </a:xfrm>
          <a:prstGeom prst="rect">
            <a:avLst/>
          </a:prstGeom>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Shape 1"/>
          <p:cNvSpPr txBox="1"/>
          <p:nvPr/>
        </p:nvSpPr>
        <p:spPr>
          <a:xfrm>
            <a:off x="1676160" y="533520"/>
            <a:ext cx="7010280" cy="884160"/>
          </a:xfrm>
          <a:prstGeom prst="rect">
            <a:avLst/>
          </a:prstGeom>
          <a:noFill/>
          <a:ln>
            <a:noFill/>
          </a:ln>
        </p:spPr>
        <p:txBody>
          <a:bodyPr anchor="ctr"/>
          <a:lstStyle/>
          <a:p>
            <a:pPr marL="761760" indent="-761760" algn="ctr"/>
            <a:r>
              <a:rPr lang="ru-RU" sz="2400" b="1" strike="noStrike" spc="-1">
                <a:solidFill>
                  <a:srgbClr val="000000"/>
                </a:solidFill>
                <a:uFill>
                  <a:solidFill>
                    <a:srgbClr val="FFFFFF"/>
                  </a:solidFill>
                </a:uFill>
                <a:latin typeface="Calibri Light"/>
              </a:rPr>
              <a:t>Functions and structure of political science knowledge.
 </a:t>
            </a:r>
            <a:endParaRPr lang="en-US" sz="3300" b="0" strike="noStrike" spc="-1">
              <a:solidFill>
                <a:srgbClr val="000000"/>
              </a:solidFill>
              <a:uFill>
                <a:solidFill>
                  <a:srgbClr val="FFFFFF"/>
                </a:solidFill>
              </a:uFill>
              <a:latin typeface="Calibri Light"/>
            </a:endParaRPr>
          </a:p>
        </p:txBody>
      </p:sp>
      <p:sp>
        <p:nvSpPr>
          <p:cNvPr id="45" name="TextShape 2"/>
          <p:cNvSpPr txBox="1"/>
          <p:nvPr/>
        </p:nvSpPr>
        <p:spPr>
          <a:xfrm>
            <a:off x="628560" y="1825200"/>
            <a:ext cx="7886880" cy="4351320"/>
          </a:xfrm>
          <a:prstGeom prst="rect">
            <a:avLst/>
          </a:prstGeom>
          <a:noFill/>
          <a:ln>
            <a:noFill/>
          </a:ln>
        </p:spPr>
        <p:txBody>
          <a:bodyPr/>
          <a:lstStyle/>
          <a:p>
            <a:pPr marL="171360" indent="-171360"/>
            <a:r>
              <a:rPr lang="ru-RU" sz="2800" b="1" strike="noStrike" spc="-1">
                <a:solidFill>
                  <a:srgbClr val="000000"/>
                </a:solidFill>
                <a:uFill>
                  <a:solidFill>
                    <a:srgbClr val="FFFFFF"/>
                  </a:solidFill>
                </a:uFill>
                <a:latin typeface="Calibri"/>
              </a:rPr>
              <a:t>Political science</a:t>
            </a:r>
            <a:r>
              <a:rPr lang="ru-RU" sz="2800" b="0" strike="noStrike" spc="-1">
                <a:solidFill>
                  <a:srgbClr val="000000"/>
                </a:solidFill>
                <a:uFill>
                  <a:solidFill>
                    <a:srgbClr val="FFFFFF"/>
                  </a:solidFill>
                </a:uFill>
                <a:latin typeface="Calibri"/>
              </a:rPr>
              <a:t> , or political science — </a:t>
            </a:r>
            <a:r>
              <a:rPr lang="ru-RU" sz="2800" b="0" u="sng" strike="noStrike" spc="-1">
                <a:solidFill>
                  <a:srgbClr val="FFCC00"/>
                </a:solidFill>
                <a:uFill>
                  <a:solidFill>
                    <a:srgbClr val="FFFFFF"/>
                  </a:solidFill>
                </a:uFill>
                <a:latin typeface="Calibri"/>
              </a:rPr>
              <a:t>the science of politics</a:t>
            </a:r>
            <a:r>
              <a:rPr lang="ru-RU" sz="2800" b="0" strike="noStrike" spc="-1">
                <a:solidFill>
                  <a:srgbClr val="000000"/>
                </a:solidFill>
                <a:uFill>
                  <a:solidFill>
                    <a:srgbClr val="FFFFFF"/>
                  </a:solidFill>
                </a:uFill>
                <a:latin typeface="Calibri"/>
              </a:rPr>
              <a:t> that is the special sphere of human activity associated with power relations, state-political organization of society, political institutions, principles, norms, which is intended to ensure the functioning of society, the relationship between </a:t>
            </a:r>
            <a:r>
              <a:rPr lang="ru-RU" sz="2800" b="0" u="sng" strike="noStrike" spc="-1">
                <a:solidFill>
                  <a:srgbClr val="FFCC00"/>
                </a:solidFill>
                <a:uFill>
                  <a:solidFill>
                    <a:srgbClr val="FFFFFF"/>
                  </a:solidFill>
                </a:uFill>
                <a:latin typeface="Calibri"/>
              </a:rPr>
              <a:t>by people and society</a:t>
            </a:r>
            <a:r>
              <a:rPr lang="ru-RU" sz="2800" b="0" strike="noStrike" spc="-1">
                <a:solidFill>
                  <a:srgbClr val="000000"/>
                </a:solidFill>
                <a:uFill>
                  <a:solidFill>
                    <a:srgbClr val="FFFFFF"/>
                  </a:solidFill>
                </a:uFill>
                <a:latin typeface="Calibri"/>
              </a:rPr>
              <a:t> </a:t>
            </a:r>
            <a:r>
              <a:rPr lang="ru-RU" sz="2800" b="0" u="sng" strike="noStrike" spc="-1">
                <a:solidFill>
                  <a:srgbClr val="FFCC00"/>
                </a:solidFill>
                <a:uFill>
                  <a:solidFill>
                    <a:srgbClr val="FFFFFF"/>
                  </a:solidFill>
                </a:uFill>
                <a:latin typeface="Calibri"/>
              </a:rPr>
              <a:t>both the state</a:t>
            </a:r>
            <a:r>
              <a:rPr lang="ru-RU" sz="2800" b="0" strike="noStrike" spc="-1">
                <a:solidFill>
                  <a:srgbClr val="000000"/>
                </a:solidFill>
                <a:uFill>
                  <a:solidFill>
                    <a:srgbClr val="FFFFFF"/>
                  </a:solidFill>
                </a:uFill>
                <a:latin typeface="Calibri"/>
              </a:rPr>
              <a:t>.</a:t>
            </a:r>
            <a:endParaRPr lang="en-US" sz="2100" b="0" strike="noStrike" spc="-1">
              <a:solidFill>
                <a:srgbClr val="000000"/>
              </a:solidFill>
              <a:uFill>
                <a:solidFill>
                  <a:srgbClr val="FFFFFF"/>
                </a:solidFill>
              </a:uFill>
              <a:latin typeface="Calibri"/>
            </a:endParaRPr>
          </a:p>
        </p:txBody>
      </p:sp>
      <p:sp>
        <p:nvSpPr>
          <p:cNvPr id="46" name="CustomShape 3"/>
          <p:cNvSpPr/>
          <p:nvPr/>
        </p:nvSpPr>
        <p:spPr>
          <a:xfrm>
            <a:off x="695160" y="6280200"/>
            <a:ext cx="925920" cy="2764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wrap="none" lIns="90000" tIns="46800" rIns="90000" bIns="46800"/>
          <a:lstStyle/>
          <a:p>
            <a:pPr>
              <a:lnSpc>
                <a:spcPct val="100000"/>
              </a:lnSpc>
            </a:pPr>
            <a:r>
              <a:rPr lang="ru-RU" sz="1200" b="0" strike="noStrike" spc="-1">
                <a:solidFill>
                  <a:srgbClr val="000000"/>
                </a:solidFill>
                <a:uFill>
                  <a:solidFill>
                    <a:srgbClr val="FFFFFF"/>
                  </a:solidFill>
                </a:uFill>
                <a:latin typeface="Tahoma"/>
              </a:rPr>
              <a:t>Slide 10</a:t>
            </a:r>
            <a:endParaRPr lang="en-US" sz="1800" b="0" strike="noStrike" spc="-1">
              <a:solidFill>
                <a:srgbClr val="000000"/>
              </a:solidFill>
              <a:uFill>
                <a:solidFill>
                  <a:srgbClr val="FFFFFF"/>
                </a:solidFill>
              </a:uFill>
              <a:latin typeface="Verdana"/>
            </a:endParaRPr>
          </a:p>
        </p:txBody>
      </p:sp>
      <p:pic>
        <p:nvPicPr>
          <p:cNvPr id="47" name="Рисунок 6"/>
          <p:cNvPicPr/>
          <p:nvPr/>
        </p:nvPicPr>
        <p:blipFill>
          <a:blip r:embed="rId2"/>
          <a:stretch/>
        </p:blipFill>
        <p:spPr>
          <a:xfrm>
            <a:off x="152280" y="255600"/>
            <a:ext cx="1214640" cy="1100160"/>
          </a:xfrm>
          <a:prstGeom prst="rect">
            <a:avLst/>
          </a:prstGeom>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Shape 1"/>
          <p:cNvSpPr txBox="1"/>
          <p:nvPr/>
        </p:nvSpPr>
        <p:spPr>
          <a:xfrm>
            <a:off x="1828800" y="365040"/>
            <a:ext cx="6686640" cy="1325520"/>
          </a:xfrm>
          <a:prstGeom prst="rect">
            <a:avLst/>
          </a:prstGeom>
          <a:noFill/>
          <a:ln>
            <a:noFill/>
          </a:ln>
        </p:spPr>
        <p:txBody>
          <a:bodyPr anchor="ctr"/>
          <a:lstStyle/>
          <a:p>
            <a:pPr algn="ctr"/>
            <a:r>
              <a:rPr lang="ru-RU" sz="2400" b="0" strike="noStrike" spc="-1">
                <a:solidFill>
                  <a:srgbClr val="000000"/>
                </a:solidFill>
                <a:uFill>
                  <a:solidFill>
                    <a:srgbClr val="FFFFFF"/>
                  </a:solidFill>
                </a:uFill>
                <a:latin typeface="Calibri Light"/>
              </a:rPr>
              <a:t> </a:t>
            </a:r>
            <a:r>
              <a:rPr lang="ru-RU" sz="2400" b="1" strike="noStrike" spc="-1">
                <a:solidFill>
                  <a:srgbClr val="000000"/>
                </a:solidFill>
                <a:uFill>
                  <a:solidFill>
                    <a:srgbClr val="FFFFFF"/>
                  </a:solidFill>
                </a:uFill>
                <a:latin typeface="Calibri Light"/>
              </a:rPr>
              <a:t>Functions and structure of political science knowledge 
Object and subject of political science research</a:t>
            </a:r>
            <a:endParaRPr lang="en-US" sz="3300" b="0" strike="noStrike" spc="-1">
              <a:solidFill>
                <a:srgbClr val="000000"/>
              </a:solidFill>
              <a:uFill>
                <a:solidFill>
                  <a:srgbClr val="FFFFFF"/>
                </a:solidFill>
              </a:uFill>
              <a:latin typeface="Calibri Light"/>
            </a:endParaRPr>
          </a:p>
        </p:txBody>
      </p:sp>
      <p:sp>
        <p:nvSpPr>
          <p:cNvPr id="49" name="TextShape 2"/>
          <p:cNvSpPr txBox="1"/>
          <p:nvPr/>
        </p:nvSpPr>
        <p:spPr>
          <a:xfrm>
            <a:off x="628560" y="1825200"/>
            <a:ext cx="7886880" cy="4351320"/>
          </a:xfrm>
          <a:prstGeom prst="rect">
            <a:avLst/>
          </a:prstGeom>
          <a:noFill/>
          <a:ln>
            <a:noFill/>
          </a:ln>
        </p:spPr>
        <p:txBody>
          <a:bodyPr/>
          <a:lstStyle/>
          <a:p>
            <a:pPr marL="171360" indent="-171360">
              <a:lnSpc>
                <a:spcPct val="80000"/>
              </a:lnSpc>
            </a:pPr>
            <a:r>
              <a:rPr lang="ru-RU" sz="2400" b="1" strike="noStrike" spc="-1" dirty="0" err="1">
                <a:solidFill>
                  <a:srgbClr val="000000"/>
                </a:solidFill>
                <a:uFill>
                  <a:solidFill>
                    <a:srgbClr val="FFFFFF"/>
                  </a:solidFill>
                </a:uFill>
                <a:latin typeface="Calibri"/>
              </a:rPr>
              <a:t>Object</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the</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study</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of</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political</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science</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is</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politics</a:t>
            </a:r>
            <a:r>
              <a:rPr lang="ru-RU" sz="2400" b="0" strike="noStrike" spc="-1" dirty="0">
                <a:solidFill>
                  <a:srgbClr val="000000"/>
                </a:solidFill>
                <a:uFill>
                  <a:solidFill>
                    <a:srgbClr val="FFFFFF"/>
                  </a:solidFill>
                </a:uFill>
                <a:latin typeface="Calibri"/>
              </a:rPr>
              <a:t> - </a:t>
            </a:r>
            <a:r>
              <a:rPr lang="ru-RU" sz="2400" b="0" strike="noStrike" spc="-1" dirty="0" err="1">
                <a:solidFill>
                  <a:srgbClr val="000000"/>
                </a:solidFill>
                <a:uFill>
                  <a:solidFill>
                    <a:srgbClr val="FFFFFF"/>
                  </a:solidFill>
                </a:uFill>
                <a:latin typeface="Calibri"/>
              </a:rPr>
              <a:t>political</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processes</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occurring</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in</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society</a:t>
            </a:r>
            <a:r>
              <a:rPr lang="ru-RU" sz="2400" b="0" strike="noStrike" spc="-1" dirty="0">
                <a:solidFill>
                  <a:srgbClr val="000000"/>
                </a:solidFill>
                <a:uFill>
                  <a:solidFill>
                    <a:srgbClr val="FFFFFF"/>
                  </a:solidFill>
                </a:uFill>
                <a:latin typeface="Calibri"/>
              </a:rPr>
              <a:t>.</a:t>
            </a:r>
            <a:endParaRPr lang="en-US" sz="2100" b="0" strike="noStrike" spc="-1" dirty="0">
              <a:solidFill>
                <a:srgbClr val="000000"/>
              </a:solidFill>
              <a:uFill>
                <a:solidFill>
                  <a:srgbClr val="FFFFFF"/>
                </a:solidFill>
              </a:uFill>
              <a:latin typeface="Calibri"/>
            </a:endParaRPr>
          </a:p>
          <a:p>
            <a:pPr marL="171360" indent="-171360">
              <a:lnSpc>
                <a:spcPct val="80000"/>
              </a:lnSpc>
            </a:pPr>
            <a:r>
              <a:rPr lang="en-US" sz="2400" b="1" spc="-1" dirty="0" smtClean="0">
                <a:solidFill>
                  <a:srgbClr val="000000"/>
                </a:solidFill>
                <a:uFill>
                  <a:solidFill>
                    <a:srgbClr val="FFFFFF"/>
                  </a:solidFill>
                </a:uFill>
                <a:latin typeface="Calibri"/>
              </a:rPr>
              <a:t>Subject</a:t>
            </a:r>
            <a:r>
              <a:rPr lang="ru-RU" sz="2400" b="0" strike="noStrike" spc="-1" dirty="0" smtClean="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political</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science</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institutions</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phenomena</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and</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processes</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are</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so</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different</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in</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their</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nature</a:t>
            </a:r>
            <a:r>
              <a:rPr lang="ru-RU" sz="2400" b="0" strike="noStrike" spc="-1" dirty="0">
                <a:solidFill>
                  <a:srgbClr val="000000"/>
                </a:solidFill>
                <a:uFill>
                  <a:solidFill>
                    <a:srgbClr val="FFFFFF"/>
                  </a:solidFill>
                </a:uFill>
                <a:latin typeface="Calibri"/>
              </a:rPr>
              <a:t>,</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how</a:t>
            </a:r>
            <a:r>
              <a:rPr lang="ru-RU" sz="2000" b="0" strike="noStrike" spc="-1" dirty="0">
                <a:solidFill>
                  <a:srgbClr val="000000"/>
                </a:solidFill>
                <a:uFill>
                  <a:solidFill>
                    <a:srgbClr val="FFFFFF"/>
                  </a:solidFill>
                </a:uFill>
                <a:latin typeface="Calibri"/>
              </a:rPr>
              <a:t>:</a:t>
            </a:r>
            <a:endParaRPr lang="en-US" sz="2100" b="0" strike="noStrike" spc="-1" dirty="0">
              <a:solidFill>
                <a:srgbClr val="000000"/>
              </a:solidFill>
              <a:uFill>
                <a:solidFill>
                  <a:srgbClr val="FFFFFF"/>
                </a:solidFill>
              </a:uFill>
              <a:latin typeface="Calibri"/>
            </a:endParaRPr>
          </a:p>
          <a:p>
            <a:pPr marL="171360" indent="-171360">
              <a:lnSpc>
                <a:spcPct val="80000"/>
              </a:lnSpc>
              <a:buClr>
                <a:srgbClr val="000000"/>
              </a:buClr>
              <a:buFont typeface="Arial"/>
              <a:buChar char="•"/>
            </a:pPr>
            <a:r>
              <a:rPr lang="ru-RU" sz="2000" b="0" strike="noStrike" spc="-1" dirty="0" err="1">
                <a:solidFill>
                  <a:srgbClr val="000000"/>
                </a:solidFill>
                <a:uFill>
                  <a:solidFill>
                    <a:srgbClr val="FFFFFF"/>
                  </a:solidFill>
                </a:uFill>
                <a:latin typeface="Calibri"/>
              </a:rPr>
              <a:t>history</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of</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the</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development</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of</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political</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doctrines</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and</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theories</a:t>
            </a:r>
            <a:r>
              <a:rPr lang="ru-RU" sz="2000" b="0" strike="noStrike" spc="-1" dirty="0">
                <a:solidFill>
                  <a:srgbClr val="000000"/>
                </a:solidFill>
                <a:uFill>
                  <a:solidFill>
                    <a:srgbClr val="FFFFFF"/>
                  </a:solidFill>
                </a:uFill>
                <a:latin typeface="Calibri"/>
              </a:rPr>
              <a:t>; </a:t>
            </a:r>
            <a:endParaRPr lang="en-US" sz="2100" b="0" strike="noStrike" spc="-1" dirty="0">
              <a:solidFill>
                <a:srgbClr val="000000"/>
              </a:solidFill>
              <a:uFill>
                <a:solidFill>
                  <a:srgbClr val="FFFFFF"/>
                </a:solidFill>
              </a:uFill>
              <a:latin typeface="Calibri"/>
            </a:endParaRPr>
          </a:p>
          <a:p>
            <a:pPr marL="171360" indent="-171360">
              <a:lnSpc>
                <a:spcPct val="80000"/>
              </a:lnSpc>
              <a:buClr>
                <a:srgbClr val="000000"/>
              </a:buClr>
              <a:buFont typeface="Arial"/>
              <a:buChar char="•"/>
            </a:pPr>
            <a:r>
              <a:rPr lang="ru-RU" sz="2000" b="0" strike="noStrike" spc="-1" dirty="0" err="1">
                <a:solidFill>
                  <a:srgbClr val="000000"/>
                </a:solidFill>
                <a:uFill>
                  <a:solidFill>
                    <a:srgbClr val="FFFFFF"/>
                  </a:solidFill>
                </a:uFill>
                <a:latin typeface="Calibri"/>
              </a:rPr>
              <a:t>political</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institutions</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Institute</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of</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parliamentarism</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Institute</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of</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Executive</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power</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Institute</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of</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civil</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service</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Institute</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of</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the</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head</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of</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state</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institutes</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of</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judicial</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procedure</a:t>
            </a:r>
            <a:r>
              <a:rPr lang="ru-RU" sz="2000" b="0" strike="noStrike" spc="-1" dirty="0">
                <a:solidFill>
                  <a:srgbClr val="000000"/>
                </a:solidFill>
                <a:uFill>
                  <a:solidFill>
                    <a:srgbClr val="FFFFFF"/>
                  </a:solidFill>
                </a:uFill>
                <a:latin typeface="Calibri"/>
              </a:rPr>
              <a:t>); </a:t>
            </a:r>
            <a:endParaRPr lang="en-US" sz="2100" b="0" strike="noStrike" spc="-1" dirty="0">
              <a:solidFill>
                <a:srgbClr val="000000"/>
              </a:solidFill>
              <a:uFill>
                <a:solidFill>
                  <a:srgbClr val="FFFFFF"/>
                </a:solidFill>
              </a:uFill>
              <a:latin typeface="Calibri"/>
            </a:endParaRPr>
          </a:p>
          <a:p>
            <a:pPr marL="171360" indent="-171360">
              <a:lnSpc>
                <a:spcPct val="80000"/>
              </a:lnSpc>
              <a:buClr>
                <a:srgbClr val="000000"/>
              </a:buClr>
              <a:buFont typeface="Arial"/>
              <a:buChar char="•"/>
            </a:pPr>
            <a:r>
              <a:rPr lang="ru-RU" sz="2000" b="0" strike="noStrike" spc="-1" dirty="0" err="1">
                <a:solidFill>
                  <a:srgbClr val="000000"/>
                </a:solidFill>
                <a:uFill>
                  <a:solidFill>
                    <a:srgbClr val="FFFFFF"/>
                  </a:solidFill>
                </a:uFill>
                <a:latin typeface="Calibri"/>
              </a:rPr>
              <a:t>political</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culture</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political</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consciousness</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and</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political</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behavior</a:t>
            </a:r>
            <a:r>
              <a:rPr lang="ru-RU" sz="2000" b="0" strike="noStrike" spc="-1" dirty="0">
                <a:solidFill>
                  <a:srgbClr val="000000"/>
                </a:solidFill>
                <a:uFill>
                  <a:solidFill>
                    <a:srgbClr val="FFFFFF"/>
                  </a:solidFill>
                </a:uFill>
                <a:latin typeface="Calibri"/>
              </a:rPr>
              <a:t>;</a:t>
            </a:r>
            <a:endParaRPr lang="en-US" sz="2100" b="0" strike="noStrike" spc="-1" dirty="0">
              <a:solidFill>
                <a:srgbClr val="000000"/>
              </a:solidFill>
              <a:uFill>
                <a:solidFill>
                  <a:srgbClr val="FFFFFF"/>
                </a:solidFill>
              </a:uFill>
              <a:latin typeface="Calibri"/>
            </a:endParaRPr>
          </a:p>
          <a:p>
            <a:pPr marL="171360" indent="-171360">
              <a:lnSpc>
                <a:spcPct val="80000"/>
              </a:lnSpc>
              <a:buClr>
                <a:srgbClr val="000000"/>
              </a:buClr>
              <a:buFont typeface="Arial"/>
              <a:buChar char="•"/>
            </a:pPr>
            <a:r>
              <a:rPr lang="ru-RU" sz="2000" b="0" strike="noStrike" spc="-1" dirty="0" err="1">
                <a:solidFill>
                  <a:srgbClr val="000000"/>
                </a:solidFill>
                <a:uFill>
                  <a:solidFill>
                    <a:srgbClr val="FFFFFF"/>
                  </a:solidFill>
                </a:uFill>
                <a:latin typeface="Calibri"/>
              </a:rPr>
              <a:t>social</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thought</a:t>
            </a:r>
            <a:r>
              <a:rPr lang="ru-RU" sz="2000" b="0" strike="noStrike" spc="-1" dirty="0">
                <a:solidFill>
                  <a:srgbClr val="000000"/>
                </a:solidFill>
                <a:uFill>
                  <a:solidFill>
                    <a:srgbClr val="FFFFFF"/>
                  </a:solidFill>
                </a:uFill>
                <a:latin typeface="Calibri"/>
              </a:rPr>
              <a:t>; </a:t>
            </a:r>
            <a:endParaRPr lang="en-US" sz="2100" b="0" strike="noStrike" spc="-1" dirty="0">
              <a:solidFill>
                <a:srgbClr val="000000"/>
              </a:solidFill>
              <a:uFill>
                <a:solidFill>
                  <a:srgbClr val="FFFFFF"/>
                </a:solidFill>
              </a:uFill>
              <a:latin typeface="Calibri"/>
            </a:endParaRPr>
          </a:p>
          <a:p>
            <a:pPr marL="171360" indent="-171360">
              <a:lnSpc>
                <a:spcPct val="80000"/>
              </a:lnSpc>
              <a:buClr>
                <a:srgbClr val="000000"/>
              </a:buClr>
              <a:buFont typeface="Arial"/>
              <a:buChar char="•"/>
            </a:pPr>
            <a:r>
              <a:rPr lang="ru-RU" sz="2000" b="0" strike="noStrike" spc="-1" dirty="0" err="1">
                <a:solidFill>
                  <a:srgbClr val="000000"/>
                </a:solidFill>
                <a:uFill>
                  <a:solidFill>
                    <a:srgbClr val="FFFFFF"/>
                  </a:solidFill>
                </a:uFill>
                <a:latin typeface="Calibri"/>
              </a:rPr>
              <a:t>international</a:t>
            </a:r>
            <a:r>
              <a:rPr lang="ru-RU" sz="2000" b="0" strike="noStrike" spc="-1" dirty="0">
                <a:solidFill>
                  <a:srgbClr val="000000"/>
                </a:solidFill>
                <a:uFill>
                  <a:solidFill>
                    <a:srgbClr val="FFFFFF"/>
                  </a:solidFill>
                </a:uFill>
                <a:latin typeface="Calibri"/>
              </a:rPr>
              <a:t> </a:t>
            </a:r>
            <a:r>
              <a:rPr lang="ru-RU" sz="2000" b="0" strike="noStrike" spc="-1" dirty="0" err="1">
                <a:solidFill>
                  <a:srgbClr val="000000"/>
                </a:solidFill>
                <a:uFill>
                  <a:solidFill>
                    <a:srgbClr val="FFFFFF"/>
                  </a:solidFill>
                </a:uFill>
                <a:latin typeface="Calibri"/>
              </a:rPr>
              <a:t>relations</a:t>
            </a:r>
            <a:r>
              <a:rPr lang="ru-RU" sz="2000" b="0" strike="noStrike" spc="-1" dirty="0">
                <a:solidFill>
                  <a:srgbClr val="000000"/>
                </a:solidFill>
                <a:uFill>
                  <a:solidFill>
                    <a:srgbClr val="FFFFFF"/>
                  </a:solidFill>
                </a:uFill>
                <a:latin typeface="Calibri"/>
              </a:rPr>
              <a:t>. </a:t>
            </a:r>
            <a:endParaRPr lang="en-US" sz="2100" b="0" strike="noStrike" spc="-1" dirty="0">
              <a:solidFill>
                <a:srgbClr val="000000"/>
              </a:solidFill>
              <a:uFill>
                <a:solidFill>
                  <a:srgbClr val="FFFFFF"/>
                </a:solidFill>
              </a:uFill>
              <a:latin typeface="Calibri"/>
            </a:endParaRPr>
          </a:p>
          <a:p>
            <a:pPr marL="171360" indent="-171360">
              <a:lnSpc>
                <a:spcPct val="80000"/>
              </a:lnSpc>
            </a:pPr>
            <a:r>
              <a:rPr lang="ru-RU" sz="2000" b="0" strike="noStrike" spc="-1" dirty="0">
                <a:solidFill>
                  <a:srgbClr val="000000"/>
                </a:solidFill>
                <a:uFill>
                  <a:solidFill>
                    <a:srgbClr val="FFFFFF"/>
                  </a:solidFill>
                </a:uFill>
                <a:latin typeface="Calibri"/>
              </a:rPr>
              <a:t> </a:t>
            </a:r>
            <a:endParaRPr lang="en-US" sz="2100" b="0" strike="noStrike" spc="-1" dirty="0">
              <a:solidFill>
                <a:srgbClr val="000000"/>
              </a:solidFill>
              <a:uFill>
                <a:solidFill>
                  <a:srgbClr val="FFFFFF"/>
                </a:solidFill>
              </a:uFill>
              <a:latin typeface="Calibri"/>
            </a:endParaRPr>
          </a:p>
        </p:txBody>
      </p:sp>
      <p:sp>
        <p:nvSpPr>
          <p:cNvPr id="50" name="CustomShape 3"/>
          <p:cNvSpPr/>
          <p:nvPr/>
        </p:nvSpPr>
        <p:spPr>
          <a:xfrm>
            <a:off x="619200" y="6203880"/>
            <a:ext cx="925920" cy="2764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wrap="none" lIns="90000" tIns="46800" rIns="90000" bIns="46800"/>
          <a:lstStyle/>
          <a:p>
            <a:pPr>
              <a:lnSpc>
                <a:spcPct val="100000"/>
              </a:lnSpc>
            </a:pPr>
            <a:r>
              <a:rPr lang="ru-RU" sz="1200" b="0" strike="noStrike" spc="-1">
                <a:solidFill>
                  <a:srgbClr val="000000"/>
                </a:solidFill>
                <a:uFill>
                  <a:solidFill>
                    <a:srgbClr val="FFFFFF"/>
                  </a:solidFill>
                </a:uFill>
                <a:latin typeface="Tahoma"/>
              </a:rPr>
              <a:t>Slide 11</a:t>
            </a:r>
            <a:endParaRPr lang="en-US" sz="1800" b="0" strike="noStrike" spc="-1">
              <a:solidFill>
                <a:srgbClr val="000000"/>
              </a:solidFill>
              <a:uFill>
                <a:solidFill>
                  <a:srgbClr val="FFFFFF"/>
                </a:solidFill>
              </a:uFill>
              <a:latin typeface="Verdana"/>
            </a:endParaRPr>
          </a:p>
        </p:txBody>
      </p:sp>
      <p:pic>
        <p:nvPicPr>
          <p:cNvPr id="51" name="Рисунок 6"/>
          <p:cNvPicPr/>
          <p:nvPr/>
        </p:nvPicPr>
        <p:blipFill>
          <a:blip r:embed="rId2"/>
          <a:stretch/>
        </p:blipFill>
        <p:spPr>
          <a:xfrm>
            <a:off x="152280" y="255600"/>
            <a:ext cx="1214640" cy="1100160"/>
          </a:xfrm>
          <a:prstGeom prst="rect">
            <a:avLst/>
          </a:prstGeom>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Shape 1"/>
          <p:cNvSpPr txBox="1"/>
          <p:nvPr/>
        </p:nvSpPr>
        <p:spPr>
          <a:xfrm>
            <a:off x="1828800" y="365040"/>
            <a:ext cx="6686640" cy="1325520"/>
          </a:xfrm>
          <a:prstGeom prst="rect">
            <a:avLst/>
          </a:prstGeom>
          <a:noFill/>
          <a:ln>
            <a:noFill/>
          </a:ln>
        </p:spPr>
        <p:txBody>
          <a:bodyPr anchor="ctr"/>
          <a:lstStyle/>
          <a:p>
            <a:r>
              <a:rPr lang="ru-RU" sz="3300" b="0" strike="noStrike" spc="-1">
                <a:solidFill>
                  <a:srgbClr val="000000"/>
                </a:solidFill>
                <a:uFill>
                  <a:solidFill>
                    <a:srgbClr val="FFFFFF"/>
                  </a:solidFill>
                </a:uFill>
                <a:latin typeface="Calibri Light"/>
              </a:rPr>
              <a:t>Tasks of political science:</a:t>
            </a:r>
            <a:endParaRPr lang="en-US" sz="3300" b="0" strike="noStrike" spc="-1">
              <a:solidFill>
                <a:srgbClr val="000000"/>
              </a:solidFill>
              <a:uFill>
                <a:solidFill>
                  <a:srgbClr val="FFFFFF"/>
                </a:solidFill>
              </a:uFill>
              <a:latin typeface="Calibri Light"/>
            </a:endParaRPr>
          </a:p>
        </p:txBody>
      </p:sp>
      <p:sp>
        <p:nvSpPr>
          <p:cNvPr id="53" name="TextShape 2"/>
          <p:cNvSpPr txBox="1"/>
          <p:nvPr/>
        </p:nvSpPr>
        <p:spPr>
          <a:xfrm>
            <a:off x="628560" y="1825200"/>
            <a:ext cx="7886880" cy="4351320"/>
          </a:xfrm>
          <a:prstGeom prst="rect">
            <a:avLst/>
          </a:prstGeom>
          <a:noFill/>
          <a:ln>
            <a:noFill/>
          </a:ln>
        </p:spPr>
        <p:txBody>
          <a:bodyPr/>
          <a:lstStyle/>
          <a:p>
            <a:pPr marL="609480" indent="-609480">
              <a:buClr>
                <a:srgbClr val="000000"/>
              </a:buClr>
              <a:buFont typeface="Calibri"/>
              <a:buAutoNum type="arabicPeriod"/>
            </a:pPr>
            <a:r>
              <a:rPr lang="ru-RU" sz="3200" b="0" strike="noStrike" spc="-1" dirty="0" err="1">
                <a:solidFill>
                  <a:srgbClr val="000000"/>
                </a:solidFill>
                <a:uFill>
                  <a:solidFill>
                    <a:srgbClr val="FFFFFF"/>
                  </a:solidFill>
                </a:uFill>
                <a:latin typeface="Calibri"/>
              </a:rPr>
              <a:t>formation</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of</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knowledge</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about</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politics</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political</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activity</a:t>
            </a:r>
            <a:r>
              <a:rPr lang="ru-RU" sz="3200" b="0" strike="noStrike" spc="-1" dirty="0">
                <a:solidFill>
                  <a:srgbClr val="000000"/>
                </a:solidFill>
                <a:uFill>
                  <a:solidFill>
                    <a:srgbClr val="FFFFFF"/>
                  </a:solidFill>
                </a:uFill>
                <a:latin typeface="Calibri"/>
              </a:rPr>
              <a:t>;</a:t>
            </a:r>
            <a:endParaRPr lang="en-US" sz="3200" b="0" strike="noStrike" spc="-1" dirty="0">
              <a:solidFill>
                <a:srgbClr val="000000"/>
              </a:solidFill>
              <a:uFill>
                <a:solidFill>
                  <a:srgbClr val="FFFFFF"/>
                </a:solidFill>
              </a:uFill>
              <a:latin typeface="Calibri"/>
            </a:endParaRPr>
          </a:p>
          <a:p>
            <a:pPr marL="609480" indent="-609480">
              <a:buClr>
                <a:srgbClr val="000000"/>
              </a:buClr>
              <a:buFont typeface="Calibri"/>
              <a:buAutoNum type="arabicPeriod"/>
            </a:pPr>
            <a:r>
              <a:rPr lang="ru-RU" sz="3200" b="0" strike="noStrike" spc="-1" dirty="0" err="1">
                <a:solidFill>
                  <a:srgbClr val="000000"/>
                </a:solidFill>
                <a:uFill>
                  <a:solidFill>
                    <a:srgbClr val="FFFFFF"/>
                  </a:solidFill>
                </a:uFill>
                <a:latin typeface="Calibri"/>
              </a:rPr>
              <a:t>explanation</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and</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prediction</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of</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political</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processes</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and</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phenomena</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political</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development</a:t>
            </a:r>
            <a:r>
              <a:rPr lang="ru-RU" sz="3200" b="0" strike="noStrike" spc="-1" dirty="0">
                <a:solidFill>
                  <a:srgbClr val="000000"/>
                </a:solidFill>
                <a:uFill>
                  <a:solidFill>
                    <a:srgbClr val="FFFFFF"/>
                  </a:solidFill>
                </a:uFill>
                <a:latin typeface="Calibri"/>
              </a:rPr>
              <a:t>;</a:t>
            </a:r>
            <a:endParaRPr lang="en-US" sz="3200" b="0" strike="noStrike" spc="-1" dirty="0">
              <a:solidFill>
                <a:srgbClr val="000000"/>
              </a:solidFill>
              <a:uFill>
                <a:solidFill>
                  <a:srgbClr val="FFFFFF"/>
                </a:solidFill>
              </a:uFill>
              <a:latin typeface="Calibri"/>
            </a:endParaRPr>
          </a:p>
          <a:p>
            <a:pPr marL="609480" indent="-609480">
              <a:buClr>
                <a:srgbClr val="000000"/>
              </a:buClr>
              <a:buFont typeface="Calibri"/>
              <a:buAutoNum type="arabicPeriod"/>
            </a:pP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development</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of</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the</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conceptual</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apparatus</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of</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political</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science</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methodology</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and</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methods</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of</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political</a:t>
            </a:r>
            <a:r>
              <a:rPr lang="ru-RU" sz="3200" b="0" strike="noStrike" spc="-1" dirty="0">
                <a:solidFill>
                  <a:srgbClr val="000000"/>
                </a:solidFill>
                <a:uFill>
                  <a:solidFill>
                    <a:srgbClr val="FFFFFF"/>
                  </a:solidFill>
                </a:uFill>
                <a:latin typeface="Calibri"/>
              </a:rPr>
              <a:t> </a:t>
            </a:r>
            <a:r>
              <a:rPr lang="ru-RU" sz="3200" b="0" strike="noStrike" spc="-1" dirty="0" err="1">
                <a:solidFill>
                  <a:srgbClr val="000000"/>
                </a:solidFill>
                <a:uFill>
                  <a:solidFill>
                    <a:srgbClr val="FFFFFF"/>
                  </a:solidFill>
                </a:uFill>
                <a:latin typeface="Calibri"/>
              </a:rPr>
              <a:t>research</a:t>
            </a:r>
            <a:r>
              <a:rPr lang="ru-RU" sz="3200" b="0" strike="noStrike" spc="-1" dirty="0">
                <a:solidFill>
                  <a:srgbClr val="000000"/>
                </a:solidFill>
                <a:uFill>
                  <a:solidFill>
                    <a:srgbClr val="FFFFFF"/>
                  </a:solidFill>
                </a:uFill>
                <a:latin typeface="Calibri"/>
              </a:rPr>
              <a:t>.</a:t>
            </a:r>
            <a:endParaRPr lang="en-US" sz="3200" b="0" strike="noStrike" spc="-1" dirty="0">
              <a:solidFill>
                <a:srgbClr val="000000"/>
              </a:solidFill>
              <a:uFill>
                <a:solidFill>
                  <a:srgbClr val="FFFFFF"/>
                </a:solidFill>
              </a:uFill>
              <a:latin typeface="Calibri"/>
            </a:endParaRPr>
          </a:p>
        </p:txBody>
      </p:sp>
      <p:sp>
        <p:nvSpPr>
          <p:cNvPr id="54" name="CustomShape 3"/>
          <p:cNvSpPr/>
          <p:nvPr/>
        </p:nvSpPr>
        <p:spPr>
          <a:xfrm>
            <a:off x="695160" y="6127920"/>
            <a:ext cx="925920" cy="2764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wrap="none" lIns="90000" tIns="46800" rIns="90000" bIns="46800"/>
          <a:lstStyle/>
          <a:p>
            <a:pPr>
              <a:lnSpc>
                <a:spcPct val="100000"/>
              </a:lnSpc>
            </a:pPr>
            <a:r>
              <a:rPr lang="ru-RU" sz="1200" b="0" strike="noStrike" spc="-1">
                <a:solidFill>
                  <a:srgbClr val="000000"/>
                </a:solidFill>
                <a:uFill>
                  <a:solidFill>
                    <a:srgbClr val="FFFFFF"/>
                  </a:solidFill>
                </a:uFill>
                <a:latin typeface="Tahoma"/>
              </a:rPr>
              <a:t>Slide 13</a:t>
            </a:r>
            <a:endParaRPr lang="en-US" sz="1800" b="0" strike="noStrike" spc="-1">
              <a:solidFill>
                <a:srgbClr val="000000"/>
              </a:solidFill>
              <a:uFill>
                <a:solidFill>
                  <a:srgbClr val="FFFFFF"/>
                </a:solidFill>
              </a:uFill>
              <a:latin typeface="Verdana"/>
            </a:endParaRPr>
          </a:p>
        </p:txBody>
      </p:sp>
      <p:pic>
        <p:nvPicPr>
          <p:cNvPr id="55" name="Рисунок 6"/>
          <p:cNvPicPr/>
          <p:nvPr/>
        </p:nvPicPr>
        <p:blipFill>
          <a:blip r:embed="rId2"/>
          <a:stretch/>
        </p:blipFill>
        <p:spPr>
          <a:xfrm>
            <a:off x="152280" y="255600"/>
            <a:ext cx="1214640" cy="1100160"/>
          </a:xfrm>
          <a:prstGeom prst="rect">
            <a:avLst/>
          </a:prstGeom>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Shape 1"/>
          <p:cNvSpPr txBox="1"/>
          <p:nvPr/>
        </p:nvSpPr>
        <p:spPr>
          <a:xfrm>
            <a:off x="1295280" y="365040"/>
            <a:ext cx="7220160" cy="1325520"/>
          </a:xfrm>
          <a:prstGeom prst="rect">
            <a:avLst/>
          </a:prstGeom>
          <a:noFill/>
          <a:ln>
            <a:noFill/>
          </a:ln>
        </p:spPr>
        <p:txBody>
          <a:bodyPr anchor="ctr"/>
          <a:lstStyle/>
          <a:p>
            <a:pPr algn="ctr"/>
            <a:r>
              <a:rPr lang="ru-RU" sz="4000" b="0" strike="noStrike" spc="-1">
                <a:solidFill>
                  <a:srgbClr val="000000"/>
                </a:solidFill>
                <a:uFill>
                  <a:solidFill>
                    <a:srgbClr val="FFFFFF"/>
                  </a:solidFill>
                </a:uFill>
                <a:latin typeface="Calibri Light"/>
              </a:rPr>
              <a:t>The functions of political science are organically linked to the tasks: </a:t>
            </a:r>
            <a:endParaRPr lang="en-US" sz="3300" b="0" strike="noStrike" spc="-1">
              <a:solidFill>
                <a:srgbClr val="000000"/>
              </a:solidFill>
              <a:uFill>
                <a:solidFill>
                  <a:srgbClr val="FFFFFF"/>
                </a:solidFill>
              </a:uFill>
              <a:latin typeface="Calibri Light"/>
            </a:endParaRPr>
          </a:p>
        </p:txBody>
      </p:sp>
      <p:sp>
        <p:nvSpPr>
          <p:cNvPr id="57" name="TextShape 2"/>
          <p:cNvSpPr txBox="1"/>
          <p:nvPr/>
        </p:nvSpPr>
        <p:spPr>
          <a:xfrm>
            <a:off x="628560" y="1825200"/>
            <a:ext cx="7886880" cy="4351320"/>
          </a:xfrm>
          <a:prstGeom prst="rect">
            <a:avLst/>
          </a:prstGeom>
          <a:noFill/>
          <a:ln>
            <a:noFill/>
          </a:ln>
        </p:spPr>
        <p:txBody>
          <a:bodyPr/>
          <a:lstStyle/>
          <a:p>
            <a:pPr marL="171360" indent="-171360">
              <a:lnSpc>
                <a:spcPct val="70000"/>
              </a:lnSpc>
              <a:buClr>
                <a:srgbClr val="000000"/>
              </a:buClr>
              <a:buFont typeface="Arial"/>
              <a:buChar char="•"/>
            </a:pPr>
            <a:r>
              <a:rPr lang="ru-RU" sz="2400" b="0" strike="noStrike" spc="-1" dirty="0" err="1">
                <a:solidFill>
                  <a:srgbClr val="000000"/>
                </a:solidFill>
                <a:uFill>
                  <a:solidFill>
                    <a:srgbClr val="FFFFFF"/>
                  </a:solidFill>
                </a:uFill>
                <a:latin typeface="Calibri"/>
              </a:rPr>
              <a:t>Epistemological</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Political</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science</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allows</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you</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to</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acquire</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new</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knowledge</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and</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formalize</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existing</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ones</a:t>
            </a:r>
            <a:r>
              <a:rPr lang="ru-RU" sz="2400" b="0" strike="noStrike" spc="-1" dirty="0">
                <a:solidFill>
                  <a:srgbClr val="000000"/>
                </a:solidFill>
                <a:uFill>
                  <a:solidFill>
                    <a:srgbClr val="FFFFFF"/>
                  </a:solidFill>
                </a:uFill>
                <a:latin typeface="Calibri"/>
              </a:rPr>
              <a:t>. </a:t>
            </a:r>
            <a:endParaRPr lang="en-US" sz="2400" b="0" strike="noStrike" spc="-1" dirty="0">
              <a:solidFill>
                <a:srgbClr val="000000"/>
              </a:solidFill>
              <a:uFill>
                <a:solidFill>
                  <a:srgbClr val="FFFFFF"/>
                </a:solidFill>
              </a:uFill>
              <a:latin typeface="Calibri"/>
            </a:endParaRPr>
          </a:p>
          <a:p>
            <a:pPr marL="171360" indent="-171360">
              <a:lnSpc>
                <a:spcPct val="70000"/>
              </a:lnSpc>
              <a:buClr>
                <a:srgbClr val="000000"/>
              </a:buClr>
              <a:buFont typeface="Arial"/>
              <a:buChar char="•"/>
            </a:pPr>
            <a:r>
              <a:rPr lang="ru-RU" sz="2400" b="0" strike="noStrike" spc="-1" dirty="0" err="1">
                <a:solidFill>
                  <a:srgbClr val="000000"/>
                </a:solidFill>
                <a:uFill>
                  <a:solidFill>
                    <a:srgbClr val="FFFFFF"/>
                  </a:solidFill>
                </a:uFill>
                <a:latin typeface="Calibri"/>
              </a:rPr>
              <a:t>Axiological</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Political</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science</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forms</a:t>
            </a:r>
            <a:r>
              <a:rPr lang="ru-RU" sz="2400" b="0" strike="noStrike" spc="-1" dirty="0">
                <a:solidFill>
                  <a:srgbClr val="000000"/>
                </a:solidFill>
                <a:uFill>
                  <a:solidFill>
                    <a:srgbClr val="FFFFFF"/>
                  </a:solidFill>
                </a:uFill>
                <a:latin typeface="Calibri"/>
              </a:rPr>
              <a:t> a </a:t>
            </a:r>
            <a:r>
              <a:rPr lang="ru-RU" sz="2400" b="0" strike="noStrike" spc="-1" dirty="0" err="1">
                <a:solidFill>
                  <a:srgbClr val="000000"/>
                </a:solidFill>
                <a:uFill>
                  <a:solidFill>
                    <a:srgbClr val="FFFFFF"/>
                  </a:solidFill>
                </a:uFill>
                <a:latin typeface="Calibri"/>
              </a:rPr>
              <a:t>system</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of</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values</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allows</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us</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to</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evaluate</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political</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decisions</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political</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institutions</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and</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political</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events</a:t>
            </a:r>
            <a:r>
              <a:rPr lang="ru-RU" sz="2400" b="0" strike="noStrike" spc="-1" dirty="0">
                <a:solidFill>
                  <a:srgbClr val="000000"/>
                </a:solidFill>
                <a:uFill>
                  <a:solidFill>
                    <a:srgbClr val="FFFFFF"/>
                  </a:solidFill>
                </a:uFill>
                <a:latin typeface="Calibri"/>
              </a:rPr>
              <a:t>. </a:t>
            </a:r>
            <a:endParaRPr lang="en-US" sz="2400" b="0" strike="noStrike" spc="-1" dirty="0">
              <a:solidFill>
                <a:srgbClr val="000000"/>
              </a:solidFill>
              <a:uFill>
                <a:solidFill>
                  <a:srgbClr val="FFFFFF"/>
                </a:solidFill>
              </a:uFill>
              <a:latin typeface="Calibri"/>
            </a:endParaRPr>
          </a:p>
          <a:p>
            <a:pPr marL="171360" indent="-171360">
              <a:lnSpc>
                <a:spcPct val="70000"/>
              </a:lnSpc>
              <a:buClr>
                <a:srgbClr val="000000"/>
              </a:buClr>
              <a:buFont typeface="Arial"/>
              <a:buChar char="•"/>
            </a:pPr>
            <a:r>
              <a:rPr lang="ru-RU" sz="2400" b="0" strike="noStrike" spc="-1" dirty="0" err="1">
                <a:solidFill>
                  <a:srgbClr val="000000"/>
                </a:solidFill>
                <a:uFill>
                  <a:solidFill>
                    <a:srgbClr val="FFFFFF"/>
                  </a:solidFill>
                </a:uFill>
                <a:latin typeface="Calibri"/>
              </a:rPr>
              <a:t>Theoretical-methodological</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Political</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science</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develops</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theories</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and</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methodologies</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for</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the</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study</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of</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political</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phenomena</a:t>
            </a:r>
            <a:r>
              <a:rPr lang="ru-RU" sz="2400" b="0" strike="noStrike" spc="-1" dirty="0">
                <a:solidFill>
                  <a:srgbClr val="000000"/>
                </a:solidFill>
                <a:uFill>
                  <a:solidFill>
                    <a:srgbClr val="FFFFFF"/>
                  </a:solidFill>
                </a:uFill>
                <a:latin typeface="Calibri"/>
              </a:rPr>
              <a:t>. </a:t>
            </a:r>
            <a:endParaRPr lang="en-US" sz="2400" b="0" strike="noStrike" spc="-1" dirty="0">
              <a:solidFill>
                <a:srgbClr val="000000"/>
              </a:solidFill>
              <a:uFill>
                <a:solidFill>
                  <a:srgbClr val="FFFFFF"/>
                </a:solidFill>
              </a:uFill>
              <a:latin typeface="Calibri"/>
            </a:endParaRPr>
          </a:p>
          <a:p>
            <a:pPr marL="171360" indent="-171360">
              <a:lnSpc>
                <a:spcPct val="70000"/>
              </a:lnSpc>
              <a:buClr>
                <a:srgbClr val="000000"/>
              </a:buClr>
              <a:buFont typeface="Arial"/>
              <a:buChar char="•"/>
            </a:pPr>
            <a:r>
              <a:rPr lang="ru-RU" sz="2400" b="0" strike="noStrike" spc="-1" dirty="0" err="1">
                <a:solidFill>
                  <a:srgbClr val="000000"/>
                </a:solidFill>
                <a:uFill>
                  <a:solidFill>
                    <a:srgbClr val="FFFFFF"/>
                  </a:solidFill>
                </a:uFill>
                <a:latin typeface="Calibri"/>
              </a:rPr>
              <a:t>Socializing</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It</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allows</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people</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to</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understand</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the</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essence</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of</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political</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processes</a:t>
            </a:r>
            <a:r>
              <a:rPr lang="ru-RU" sz="2400" b="0" strike="noStrike" spc="-1" dirty="0">
                <a:solidFill>
                  <a:srgbClr val="000000"/>
                </a:solidFill>
                <a:uFill>
                  <a:solidFill>
                    <a:srgbClr val="FFFFFF"/>
                  </a:solidFill>
                </a:uFill>
                <a:latin typeface="Calibri"/>
              </a:rPr>
              <a:t>. </a:t>
            </a:r>
            <a:endParaRPr lang="en-US" sz="2400" b="0" strike="noStrike" spc="-1" dirty="0">
              <a:solidFill>
                <a:srgbClr val="000000"/>
              </a:solidFill>
              <a:uFill>
                <a:solidFill>
                  <a:srgbClr val="FFFFFF"/>
                </a:solidFill>
              </a:uFill>
              <a:latin typeface="Calibri"/>
            </a:endParaRPr>
          </a:p>
          <a:p>
            <a:pPr marL="171360" indent="-171360">
              <a:lnSpc>
                <a:spcPct val="70000"/>
              </a:lnSpc>
              <a:buClr>
                <a:srgbClr val="000000"/>
              </a:buClr>
              <a:buFont typeface="Arial"/>
              <a:buChar char="•"/>
            </a:pPr>
            <a:r>
              <a:rPr lang="ru-RU" sz="2400" b="0" strike="noStrike" spc="-1" dirty="0" err="1">
                <a:solidFill>
                  <a:srgbClr val="000000"/>
                </a:solidFill>
                <a:uFill>
                  <a:solidFill>
                    <a:srgbClr val="FFFFFF"/>
                  </a:solidFill>
                </a:uFill>
                <a:latin typeface="Calibri"/>
              </a:rPr>
              <a:t>Motivational</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Political</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science</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can</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shape</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people's</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motives</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and</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actions</a:t>
            </a:r>
            <a:r>
              <a:rPr lang="ru-RU" sz="2400" b="0" strike="noStrike" spc="-1" dirty="0">
                <a:solidFill>
                  <a:srgbClr val="000000"/>
                </a:solidFill>
                <a:uFill>
                  <a:solidFill>
                    <a:srgbClr val="FFFFFF"/>
                  </a:solidFill>
                </a:uFill>
                <a:latin typeface="Calibri"/>
              </a:rPr>
              <a:t>. </a:t>
            </a:r>
            <a:endParaRPr lang="en-US" sz="2400" b="0" strike="noStrike" spc="-1" dirty="0">
              <a:solidFill>
                <a:srgbClr val="000000"/>
              </a:solidFill>
              <a:uFill>
                <a:solidFill>
                  <a:srgbClr val="FFFFFF"/>
                </a:solidFill>
              </a:uFill>
              <a:latin typeface="Calibri"/>
            </a:endParaRPr>
          </a:p>
          <a:p>
            <a:pPr marL="171360" indent="-171360">
              <a:lnSpc>
                <a:spcPct val="70000"/>
              </a:lnSpc>
              <a:buClr>
                <a:srgbClr val="000000"/>
              </a:buClr>
              <a:buFont typeface="Arial"/>
              <a:buChar char="•"/>
            </a:pPr>
            <a:r>
              <a:rPr lang="ru-RU" sz="2400" b="0" strike="noStrike" spc="-1" dirty="0" err="1">
                <a:solidFill>
                  <a:srgbClr val="000000"/>
                </a:solidFill>
                <a:uFill>
                  <a:solidFill>
                    <a:srgbClr val="FFFFFF"/>
                  </a:solidFill>
                </a:uFill>
                <a:latin typeface="Calibri"/>
              </a:rPr>
              <a:t>Practical</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and</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political</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Political</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science</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provides</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expertise</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of</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political</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decisions</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creates</a:t>
            </a:r>
            <a:r>
              <a:rPr lang="ru-RU" sz="2400" b="0" strike="noStrike" spc="-1" dirty="0">
                <a:solidFill>
                  <a:srgbClr val="000000"/>
                </a:solidFill>
                <a:uFill>
                  <a:solidFill>
                    <a:srgbClr val="FFFFFF"/>
                  </a:solidFill>
                </a:uFill>
                <a:latin typeface="Calibri"/>
              </a:rPr>
              <a:t> a </a:t>
            </a:r>
            <a:r>
              <a:rPr lang="ru-RU" sz="2400" b="0" strike="noStrike" spc="-1" dirty="0" err="1">
                <a:solidFill>
                  <a:srgbClr val="000000"/>
                </a:solidFill>
                <a:uFill>
                  <a:solidFill>
                    <a:srgbClr val="FFFFFF"/>
                  </a:solidFill>
                </a:uFill>
                <a:latin typeface="Calibri"/>
              </a:rPr>
              <a:t>theory</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of</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political</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reforms</a:t>
            </a:r>
            <a:r>
              <a:rPr lang="ru-RU" sz="2400" b="0" strike="noStrike" spc="-1" dirty="0">
                <a:solidFill>
                  <a:srgbClr val="000000"/>
                </a:solidFill>
                <a:uFill>
                  <a:solidFill>
                    <a:srgbClr val="FFFFFF"/>
                  </a:solidFill>
                </a:uFill>
                <a:latin typeface="Calibri"/>
              </a:rPr>
              <a:t>. </a:t>
            </a:r>
            <a:endParaRPr lang="en-US" sz="2400" b="0" strike="noStrike" spc="-1" dirty="0">
              <a:solidFill>
                <a:srgbClr val="000000"/>
              </a:solidFill>
              <a:uFill>
                <a:solidFill>
                  <a:srgbClr val="FFFFFF"/>
                </a:solidFill>
              </a:uFill>
              <a:latin typeface="Calibri"/>
            </a:endParaRPr>
          </a:p>
          <a:p>
            <a:pPr marL="171360" indent="-171360">
              <a:lnSpc>
                <a:spcPct val="70000"/>
              </a:lnSpc>
              <a:buClr>
                <a:srgbClr val="000000"/>
              </a:buClr>
              <a:buFont typeface="Arial"/>
              <a:buChar char="•"/>
            </a:pPr>
            <a:r>
              <a:rPr lang="ru-RU" sz="2400" b="0" strike="noStrike" spc="-1" dirty="0" err="1">
                <a:solidFill>
                  <a:srgbClr val="000000"/>
                </a:solidFill>
                <a:uFill>
                  <a:solidFill>
                    <a:srgbClr val="FFFFFF"/>
                  </a:solidFill>
                </a:uFill>
                <a:latin typeface="Calibri"/>
              </a:rPr>
              <a:t>Prognostic</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Political</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science</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predicts</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political</a:t>
            </a:r>
            <a:r>
              <a:rPr lang="ru-RU" sz="2400" b="0" strike="noStrike" spc="-1" dirty="0">
                <a:solidFill>
                  <a:srgbClr val="000000"/>
                </a:solidFill>
                <a:uFill>
                  <a:solidFill>
                    <a:srgbClr val="FFFFFF"/>
                  </a:solidFill>
                </a:uFill>
                <a:latin typeface="Calibri"/>
              </a:rPr>
              <a:t> </a:t>
            </a:r>
            <a:r>
              <a:rPr lang="ru-RU" sz="2400" b="0" strike="noStrike" spc="-1" dirty="0" err="1">
                <a:solidFill>
                  <a:srgbClr val="000000"/>
                </a:solidFill>
                <a:uFill>
                  <a:solidFill>
                    <a:srgbClr val="FFFFFF"/>
                  </a:solidFill>
                </a:uFill>
                <a:latin typeface="Calibri"/>
              </a:rPr>
              <a:t>processes</a:t>
            </a:r>
            <a:r>
              <a:rPr lang="ru-RU" sz="2400" b="0" strike="noStrike" spc="-1" dirty="0">
                <a:solidFill>
                  <a:srgbClr val="000000"/>
                </a:solidFill>
                <a:uFill>
                  <a:solidFill>
                    <a:srgbClr val="FFFFFF"/>
                  </a:solidFill>
                </a:uFill>
                <a:latin typeface="Calibri"/>
              </a:rPr>
              <a:t>. </a:t>
            </a:r>
            <a:endParaRPr lang="en-US" sz="2400" b="0" strike="noStrike" spc="-1" dirty="0">
              <a:solidFill>
                <a:srgbClr val="000000"/>
              </a:solidFill>
              <a:uFill>
                <a:solidFill>
                  <a:srgbClr val="FFFFFF"/>
                </a:solidFill>
              </a:uFill>
              <a:latin typeface="Calibri"/>
            </a:endParaRPr>
          </a:p>
        </p:txBody>
      </p:sp>
      <p:sp>
        <p:nvSpPr>
          <p:cNvPr id="58" name="CustomShape 3"/>
          <p:cNvSpPr/>
          <p:nvPr/>
        </p:nvSpPr>
        <p:spPr>
          <a:xfrm>
            <a:off x="771480" y="6127920"/>
            <a:ext cx="925920" cy="2764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wrap="none" lIns="90000" tIns="46800" rIns="90000" bIns="46800"/>
          <a:lstStyle/>
          <a:p>
            <a:pPr>
              <a:lnSpc>
                <a:spcPct val="100000"/>
              </a:lnSpc>
            </a:pPr>
            <a:r>
              <a:rPr lang="ru-RU" sz="1200" b="0" strike="noStrike" spc="-1">
                <a:solidFill>
                  <a:srgbClr val="000000"/>
                </a:solidFill>
                <a:uFill>
                  <a:solidFill>
                    <a:srgbClr val="FFFFFF"/>
                  </a:solidFill>
                </a:uFill>
                <a:latin typeface="Tahoma"/>
              </a:rPr>
              <a:t>Slide 14</a:t>
            </a:r>
            <a:endParaRPr lang="en-US" sz="1800" b="0" strike="noStrike" spc="-1">
              <a:solidFill>
                <a:srgbClr val="000000"/>
              </a:solidFill>
              <a:uFill>
                <a:solidFill>
                  <a:srgbClr val="FFFFFF"/>
                </a:solidFill>
              </a:uFill>
              <a:latin typeface="Verdana"/>
            </a:endParaRPr>
          </a:p>
        </p:txBody>
      </p:sp>
      <p:pic>
        <p:nvPicPr>
          <p:cNvPr id="59" name="Рисунок 6"/>
          <p:cNvPicPr/>
          <p:nvPr/>
        </p:nvPicPr>
        <p:blipFill>
          <a:blip r:embed="rId2"/>
          <a:stretch/>
        </p:blipFill>
        <p:spPr>
          <a:xfrm>
            <a:off x="152280" y="255600"/>
            <a:ext cx="1214640" cy="1100160"/>
          </a:xfrm>
          <a:prstGeom prst="rect">
            <a:avLst/>
          </a:prstGeom>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TextShape 1"/>
          <p:cNvSpPr txBox="1"/>
          <p:nvPr/>
        </p:nvSpPr>
        <p:spPr>
          <a:xfrm>
            <a:off x="1494000" y="365040"/>
            <a:ext cx="7021440" cy="1325520"/>
          </a:xfrm>
          <a:prstGeom prst="rect">
            <a:avLst/>
          </a:prstGeom>
          <a:noFill/>
          <a:ln>
            <a:noFill/>
          </a:ln>
        </p:spPr>
        <p:txBody>
          <a:bodyPr anchor="ctr"/>
          <a:lstStyle/>
          <a:p>
            <a:r>
              <a:rPr lang="ru-RU" sz="2800" b="0" strike="noStrike" spc="-1">
                <a:solidFill>
                  <a:srgbClr val="000000"/>
                </a:solidFill>
                <a:uFill>
                  <a:solidFill>
                    <a:srgbClr val="FFFFFF"/>
                  </a:solidFill>
                </a:uFill>
                <a:latin typeface="Calibri Light"/>
              </a:rPr>
              <a:t>Structure of political science knowledge:</a:t>
            </a:r>
            <a:endParaRPr lang="en-US" sz="3300" b="0" strike="noStrike" spc="-1">
              <a:solidFill>
                <a:srgbClr val="000000"/>
              </a:solidFill>
              <a:uFill>
                <a:solidFill>
                  <a:srgbClr val="FFFFFF"/>
                </a:solidFill>
              </a:uFill>
              <a:latin typeface="Calibri Light"/>
            </a:endParaRPr>
          </a:p>
        </p:txBody>
      </p:sp>
      <p:cxnSp>
        <p:nvCxnSpPr>
          <p:cNvPr id="61" name="Line 2"/>
          <p:cNvCxnSpPr/>
          <p:nvPr/>
        </p:nvCxnSpPr>
        <p:spPr>
          <a:xfrm flipV="1">
            <a:off x="2959560" y="2446560"/>
            <a:ext cx="389160" cy="3419280"/>
          </a:xfrm>
          <a:prstGeom prst="bentConnector3">
            <a:avLst/>
          </a:prstGeom>
          <a:ln w="28440">
            <a:solidFill>
              <a:srgbClr val="000000"/>
            </a:solidFill>
            <a:miter/>
          </a:ln>
        </p:spPr>
      </p:cxnSp>
      <p:cxnSp>
        <p:nvCxnSpPr>
          <p:cNvPr id="62" name="Line 3"/>
          <p:cNvCxnSpPr/>
          <p:nvPr/>
        </p:nvCxnSpPr>
        <p:spPr>
          <a:xfrm flipV="1">
            <a:off x="2959560" y="2446560"/>
            <a:ext cx="389160" cy="2486880"/>
          </a:xfrm>
          <a:prstGeom prst="bentConnector3">
            <a:avLst/>
          </a:prstGeom>
          <a:ln w="28440">
            <a:solidFill>
              <a:srgbClr val="000000"/>
            </a:solidFill>
            <a:miter/>
          </a:ln>
        </p:spPr>
      </p:cxnSp>
      <p:cxnSp>
        <p:nvCxnSpPr>
          <p:cNvPr id="63" name="Line 4"/>
          <p:cNvCxnSpPr/>
          <p:nvPr/>
        </p:nvCxnSpPr>
        <p:spPr>
          <a:xfrm flipV="1">
            <a:off x="2959560" y="2446560"/>
            <a:ext cx="389160" cy="1554480"/>
          </a:xfrm>
          <a:prstGeom prst="bentConnector3">
            <a:avLst/>
          </a:prstGeom>
          <a:ln w="28440">
            <a:solidFill>
              <a:srgbClr val="000000"/>
            </a:solidFill>
            <a:miter/>
          </a:ln>
        </p:spPr>
      </p:cxnSp>
      <p:cxnSp>
        <p:nvCxnSpPr>
          <p:cNvPr id="64" name="Line 5"/>
          <p:cNvCxnSpPr/>
          <p:nvPr/>
        </p:nvCxnSpPr>
        <p:spPr>
          <a:xfrm flipV="1">
            <a:off x="2959560" y="2446560"/>
            <a:ext cx="389160" cy="622080"/>
          </a:xfrm>
          <a:prstGeom prst="bentConnector3">
            <a:avLst/>
          </a:prstGeom>
          <a:ln w="28440">
            <a:solidFill>
              <a:srgbClr val="000000"/>
            </a:solidFill>
            <a:miter/>
          </a:ln>
        </p:spPr>
      </p:cxnSp>
      <p:sp>
        <p:nvSpPr>
          <p:cNvPr id="65" name="CustomShape 6"/>
          <p:cNvSpPr/>
          <p:nvPr/>
        </p:nvSpPr>
        <p:spPr>
          <a:xfrm>
            <a:off x="2182680" y="1825560"/>
            <a:ext cx="2331360" cy="621360"/>
          </a:xfrm>
          <a:custGeom>
            <a:avLst/>
            <a:gdLst/>
            <a:ahLst/>
            <a:cxnLst/>
            <a:rect l="0" t="0" r="r" b="b"/>
            <a:pathLst>
              <a:path w="6478" h="1728">
                <a:moveTo>
                  <a:pt x="287" y="0"/>
                </a:moveTo>
                <a:cubicBezTo>
                  <a:pt x="143" y="0"/>
                  <a:pt x="0" y="143"/>
                  <a:pt x="0" y="287"/>
                </a:cubicBezTo>
                <a:lnTo>
                  <a:pt x="0" y="1439"/>
                </a:lnTo>
                <a:cubicBezTo>
                  <a:pt x="0" y="1583"/>
                  <a:pt x="143" y="1727"/>
                  <a:pt x="287" y="1727"/>
                </a:cubicBezTo>
                <a:lnTo>
                  <a:pt x="6189" y="1727"/>
                </a:lnTo>
                <a:cubicBezTo>
                  <a:pt x="6333" y="1727"/>
                  <a:pt x="6477" y="1583"/>
                  <a:pt x="6477" y="1439"/>
                </a:cubicBezTo>
                <a:lnTo>
                  <a:pt x="6477" y="287"/>
                </a:lnTo>
                <a:cubicBezTo>
                  <a:pt x="6477" y="143"/>
                  <a:pt x="6333" y="0"/>
                  <a:pt x="6189" y="0"/>
                </a:cubicBezTo>
                <a:lnTo>
                  <a:pt x="287" y="0"/>
                </a:lnTo>
              </a:path>
            </a:pathLst>
          </a:custGeom>
          <a:solidFill>
            <a:srgbClr val="5B9BD5"/>
          </a:solidFill>
          <a:ln w="9360">
            <a:solidFill>
              <a:srgbClr val="000000"/>
            </a:solidFill>
            <a:miter/>
          </a:ln>
        </p:spPr>
        <p:style>
          <a:lnRef idx="0">
            <a:scrgbClr r="0" g="0" b="0"/>
          </a:lnRef>
          <a:fillRef idx="0">
            <a:scrgbClr r="0" g="0" b="0"/>
          </a:fillRef>
          <a:effectRef idx="0">
            <a:scrgbClr r="0" g="0" b="0"/>
          </a:effectRef>
          <a:fontRef idx="minor"/>
        </p:style>
        <p:txBody>
          <a:bodyPr wrap="none" lIns="0" tIns="0" rIns="0" bIns="0" anchor="ctr"/>
          <a:lstStyle/>
          <a:p>
            <a:pPr algn="ctr">
              <a:lnSpc>
                <a:spcPct val="100000"/>
              </a:lnSpc>
            </a:pPr>
            <a:r>
              <a:rPr lang="en-US" sz="1600" b="0" strike="noStrike" spc="-1">
                <a:solidFill>
                  <a:srgbClr val="000000"/>
                </a:solidFill>
                <a:uFill>
                  <a:solidFill>
                    <a:srgbClr val="FFFFFF"/>
                  </a:solidFill>
                </a:uFill>
                <a:latin typeface="Tahoma"/>
              </a:rPr>
              <a:t>Disciplines that are</a:t>
            </a:r>
            <a:endParaRPr lang="en-US" sz="1800" b="0" strike="noStrike" spc="-1">
              <a:solidFill>
                <a:srgbClr val="000000"/>
              </a:solidFill>
              <a:uFill>
                <a:solidFill>
                  <a:srgbClr val="FFFFFF"/>
                </a:solidFill>
              </a:uFill>
              <a:latin typeface="Verdana"/>
            </a:endParaRPr>
          </a:p>
          <a:p>
            <a:pPr algn="ctr">
              <a:lnSpc>
                <a:spcPct val="100000"/>
              </a:lnSpc>
            </a:pPr>
            <a:r>
              <a:rPr lang="en-US" sz="1600" b="0" strike="noStrike" spc="-1">
                <a:solidFill>
                  <a:srgbClr val="000000"/>
                </a:solidFill>
                <a:uFill>
                  <a:solidFill>
                    <a:srgbClr val="FFFFFF"/>
                  </a:solidFill>
                </a:uFill>
                <a:latin typeface="Tahoma"/>
              </a:rPr>
              <a:t>they study POLITICS</a:t>
            </a:r>
            <a:endParaRPr lang="en-US" sz="1800" b="0" strike="noStrike" spc="-1">
              <a:solidFill>
                <a:srgbClr val="000000"/>
              </a:solidFill>
              <a:uFill>
                <a:solidFill>
                  <a:srgbClr val="FFFFFF"/>
                </a:solidFill>
              </a:uFill>
              <a:latin typeface="Verdana"/>
            </a:endParaRPr>
          </a:p>
        </p:txBody>
      </p:sp>
      <p:sp>
        <p:nvSpPr>
          <p:cNvPr id="66" name="CustomShape 7"/>
          <p:cNvSpPr/>
          <p:nvPr/>
        </p:nvSpPr>
        <p:spPr>
          <a:xfrm>
            <a:off x="628560" y="2757600"/>
            <a:ext cx="2331360" cy="621360"/>
          </a:xfrm>
          <a:custGeom>
            <a:avLst/>
            <a:gdLst/>
            <a:ahLst/>
            <a:cxnLst/>
            <a:rect l="0" t="0" r="r" b="b"/>
            <a:pathLst>
              <a:path w="6478" h="1728">
                <a:moveTo>
                  <a:pt x="287" y="0"/>
                </a:moveTo>
                <a:cubicBezTo>
                  <a:pt x="143" y="0"/>
                  <a:pt x="0" y="143"/>
                  <a:pt x="0" y="287"/>
                </a:cubicBezTo>
                <a:lnTo>
                  <a:pt x="0" y="1439"/>
                </a:lnTo>
                <a:cubicBezTo>
                  <a:pt x="0" y="1583"/>
                  <a:pt x="143" y="1727"/>
                  <a:pt x="287" y="1727"/>
                </a:cubicBezTo>
                <a:lnTo>
                  <a:pt x="6189" y="1727"/>
                </a:lnTo>
                <a:cubicBezTo>
                  <a:pt x="6333" y="1727"/>
                  <a:pt x="6477" y="1583"/>
                  <a:pt x="6477" y="1439"/>
                </a:cubicBezTo>
                <a:lnTo>
                  <a:pt x="6477" y="287"/>
                </a:lnTo>
                <a:cubicBezTo>
                  <a:pt x="6477" y="143"/>
                  <a:pt x="6333" y="0"/>
                  <a:pt x="6189" y="0"/>
                </a:cubicBezTo>
                <a:lnTo>
                  <a:pt x="287" y="0"/>
                </a:lnTo>
              </a:path>
            </a:pathLst>
          </a:custGeom>
          <a:solidFill>
            <a:srgbClr val="5B9BD5"/>
          </a:solidFill>
          <a:ln w="9360">
            <a:solidFill>
              <a:srgbClr val="000000"/>
            </a:solidFill>
            <a:miter/>
          </a:ln>
        </p:spPr>
        <p:style>
          <a:lnRef idx="0">
            <a:scrgbClr r="0" g="0" b="0"/>
          </a:lnRef>
          <a:fillRef idx="0">
            <a:scrgbClr r="0" g="0" b="0"/>
          </a:fillRef>
          <a:effectRef idx="0">
            <a:scrgbClr r="0" g="0" b="0"/>
          </a:effectRef>
          <a:fontRef idx="minor"/>
        </p:style>
        <p:txBody>
          <a:bodyPr wrap="none" lIns="0" tIns="0" rIns="0" bIns="0" anchor="ctr"/>
          <a:lstStyle/>
          <a:p>
            <a:pPr algn="ctr">
              <a:lnSpc>
                <a:spcPct val="100000"/>
              </a:lnSpc>
            </a:pPr>
            <a:r>
              <a:rPr lang="en-US" sz="1600" b="0" strike="noStrike" spc="-1">
                <a:solidFill>
                  <a:srgbClr val="000000"/>
                </a:solidFill>
                <a:uFill>
                  <a:solidFill>
                    <a:srgbClr val="FFFFFF"/>
                  </a:solidFill>
                </a:uFill>
                <a:latin typeface="Tahoma"/>
              </a:rPr>
              <a:t>Political </a:t>
            </a:r>
            <a:endParaRPr lang="en-US" sz="1800" b="0" strike="noStrike" spc="-1">
              <a:solidFill>
                <a:srgbClr val="000000"/>
              </a:solidFill>
              <a:uFill>
                <a:solidFill>
                  <a:srgbClr val="FFFFFF"/>
                </a:solidFill>
              </a:uFill>
              <a:latin typeface="Verdana"/>
            </a:endParaRPr>
          </a:p>
          <a:p>
            <a:pPr algn="ctr">
              <a:lnSpc>
                <a:spcPct val="100000"/>
              </a:lnSpc>
            </a:pPr>
            <a:r>
              <a:rPr lang="en-US" sz="1600" b="0" strike="noStrike" spc="-1">
                <a:solidFill>
                  <a:srgbClr val="000000"/>
                </a:solidFill>
                <a:uFill>
                  <a:solidFill>
                    <a:srgbClr val="FFFFFF"/>
                  </a:solidFill>
                </a:uFill>
                <a:latin typeface="Tahoma"/>
              </a:rPr>
              <a:t>philosophy</a:t>
            </a:r>
            <a:endParaRPr lang="en-US" sz="1800" b="0" strike="noStrike" spc="-1">
              <a:solidFill>
                <a:srgbClr val="000000"/>
              </a:solidFill>
              <a:uFill>
                <a:solidFill>
                  <a:srgbClr val="FFFFFF"/>
                </a:solidFill>
              </a:uFill>
              <a:latin typeface="Verdana"/>
            </a:endParaRPr>
          </a:p>
        </p:txBody>
      </p:sp>
      <p:sp>
        <p:nvSpPr>
          <p:cNvPr id="67" name="CustomShape 8"/>
          <p:cNvSpPr/>
          <p:nvPr/>
        </p:nvSpPr>
        <p:spPr>
          <a:xfrm>
            <a:off x="628560" y="3690000"/>
            <a:ext cx="2331360" cy="621360"/>
          </a:xfrm>
          <a:custGeom>
            <a:avLst/>
            <a:gdLst/>
            <a:ahLst/>
            <a:cxnLst/>
            <a:rect l="0" t="0" r="r" b="b"/>
            <a:pathLst>
              <a:path w="6478" h="1728">
                <a:moveTo>
                  <a:pt x="287" y="0"/>
                </a:moveTo>
                <a:cubicBezTo>
                  <a:pt x="143" y="0"/>
                  <a:pt x="0" y="143"/>
                  <a:pt x="0" y="287"/>
                </a:cubicBezTo>
                <a:lnTo>
                  <a:pt x="0" y="1439"/>
                </a:lnTo>
                <a:cubicBezTo>
                  <a:pt x="0" y="1583"/>
                  <a:pt x="143" y="1727"/>
                  <a:pt x="287" y="1727"/>
                </a:cubicBezTo>
                <a:lnTo>
                  <a:pt x="6189" y="1727"/>
                </a:lnTo>
                <a:cubicBezTo>
                  <a:pt x="6333" y="1727"/>
                  <a:pt x="6477" y="1583"/>
                  <a:pt x="6477" y="1439"/>
                </a:cubicBezTo>
                <a:lnTo>
                  <a:pt x="6477" y="287"/>
                </a:lnTo>
                <a:cubicBezTo>
                  <a:pt x="6477" y="143"/>
                  <a:pt x="6333" y="0"/>
                  <a:pt x="6189" y="0"/>
                </a:cubicBezTo>
                <a:lnTo>
                  <a:pt x="287" y="0"/>
                </a:lnTo>
              </a:path>
            </a:pathLst>
          </a:custGeom>
          <a:solidFill>
            <a:srgbClr val="5B9BD5"/>
          </a:solidFill>
          <a:ln w="9360">
            <a:solidFill>
              <a:srgbClr val="000000"/>
            </a:solidFill>
            <a:miter/>
          </a:ln>
        </p:spPr>
        <p:style>
          <a:lnRef idx="0">
            <a:scrgbClr r="0" g="0" b="0"/>
          </a:lnRef>
          <a:fillRef idx="0">
            <a:scrgbClr r="0" g="0" b="0"/>
          </a:fillRef>
          <a:effectRef idx="0">
            <a:scrgbClr r="0" g="0" b="0"/>
          </a:effectRef>
          <a:fontRef idx="minor"/>
        </p:style>
        <p:txBody>
          <a:bodyPr wrap="none" lIns="0" tIns="0" rIns="0" bIns="0" anchor="ctr"/>
          <a:lstStyle/>
          <a:p>
            <a:pPr algn="ctr">
              <a:lnSpc>
                <a:spcPct val="100000"/>
              </a:lnSpc>
            </a:pPr>
            <a:r>
              <a:rPr lang="en-US" sz="1600" b="0" strike="noStrike" spc="-1">
                <a:solidFill>
                  <a:srgbClr val="000000"/>
                </a:solidFill>
                <a:uFill>
                  <a:solidFill>
                    <a:srgbClr val="FFFFFF"/>
                  </a:solidFill>
                </a:uFill>
                <a:latin typeface="Tahoma"/>
              </a:rPr>
              <a:t>Political </a:t>
            </a:r>
            <a:endParaRPr lang="en-US" sz="1800" b="0" strike="noStrike" spc="-1">
              <a:solidFill>
                <a:srgbClr val="000000"/>
              </a:solidFill>
              <a:uFill>
                <a:solidFill>
                  <a:srgbClr val="FFFFFF"/>
                </a:solidFill>
              </a:uFill>
              <a:latin typeface="Verdana"/>
            </a:endParaRPr>
          </a:p>
          <a:p>
            <a:pPr algn="ctr">
              <a:lnSpc>
                <a:spcPct val="100000"/>
              </a:lnSpc>
            </a:pPr>
            <a:r>
              <a:rPr lang="en-US" sz="1600" b="0" strike="noStrike" spc="-1">
                <a:solidFill>
                  <a:srgbClr val="000000"/>
                </a:solidFill>
                <a:uFill>
                  <a:solidFill>
                    <a:srgbClr val="FFFFFF"/>
                  </a:solidFill>
                </a:uFill>
                <a:latin typeface="Tahoma"/>
              </a:rPr>
              <a:t>history</a:t>
            </a:r>
            <a:endParaRPr lang="en-US" sz="1800" b="0" strike="noStrike" spc="-1">
              <a:solidFill>
                <a:srgbClr val="000000"/>
              </a:solidFill>
              <a:uFill>
                <a:solidFill>
                  <a:srgbClr val="FFFFFF"/>
                </a:solidFill>
              </a:uFill>
              <a:latin typeface="Verdana"/>
            </a:endParaRPr>
          </a:p>
        </p:txBody>
      </p:sp>
      <p:sp>
        <p:nvSpPr>
          <p:cNvPr id="68" name="CustomShape 9"/>
          <p:cNvSpPr/>
          <p:nvPr/>
        </p:nvSpPr>
        <p:spPr>
          <a:xfrm>
            <a:off x="628560" y="4622400"/>
            <a:ext cx="2331360" cy="621360"/>
          </a:xfrm>
          <a:custGeom>
            <a:avLst/>
            <a:gdLst/>
            <a:ahLst/>
            <a:cxnLst/>
            <a:rect l="0" t="0" r="r" b="b"/>
            <a:pathLst>
              <a:path w="6478" h="1728">
                <a:moveTo>
                  <a:pt x="287" y="0"/>
                </a:moveTo>
                <a:cubicBezTo>
                  <a:pt x="143" y="0"/>
                  <a:pt x="0" y="143"/>
                  <a:pt x="0" y="287"/>
                </a:cubicBezTo>
                <a:lnTo>
                  <a:pt x="0" y="1439"/>
                </a:lnTo>
                <a:cubicBezTo>
                  <a:pt x="0" y="1583"/>
                  <a:pt x="143" y="1727"/>
                  <a:pt x="287" y="1727"/>
                </a:cubicBezTo>
                <a:lnTo>
                  <a:pt x="6189" y="1727"/>
                </a:lnTo>
                <a:cubicBezTo>
                  <a:pt x="6333" y="1727"/>
                  <a:pt x="6477" y="1583"/>
                  <a:pt x="6477" y="1439"/>
                </a:cubicBezTo>
                <a:lnTo>
                  <a:pt x="6477" y="287"/>
                </a:lnTo>
                <a:cubicBezTo>
                  <a:pt x="6477" y="143"/>
                  <a:pt x="6333" y="0"/>
                  <a:pt x="6189" y="0"/>
                </a:cubicBezTo>
                <a:lnTo>
                  <a:pt x="287" y="0"/>
                </a:lnTo>
              </a:path>
            </a:pathLst>
          </a:custGeom>
          <a:solidFill>
            <a:srgbClr val="5B9BD5"/>
          </a:solidFill>
          <a:ln w="9360">
            <a:solidFill>
              <a:srgbClr val="000000"/>
            </a:solidFill>
            <a:miter/>
          </a:ln>
        </p:spPr>
        <p:style>
          <a:lnRef idx="0">
            <a:scrgbClr r="0" g="0" b="0"/>
          </a:lnRef>
          <a:fillRef idx="0">
            <a:scrgbClr r="0" g="0" b="0"/>
          </a:fillRef>
          <a:effectRef idx="0">
            <a:scrgbClr r="0" g="0" b="0"/>
          </a:effectRef>
          <a:fontRef idx="minor"/>
        </p:style>
        <p:txBody>
          <a:bodyPr wrap="none" lIns="0" tIns="0" rIns="0" bIns="0" anchor="ctr"/>
          <a:lstStyle/>
          <a:p>
            <a:pPr algn="ctr">
              <a:lnSpc>
                <a:spcPct val="100000"/>
              </a:lnSpc>
            </a:pPr>
            <a:r>
              <a:rPr lang="en-US" sz="1600" b="0" strike="noStrike" spc="-1">
                <a:solidFill>
                  <a:srgbClr val="000000"/>
                </a:solidFill>
                <a:uFill>
                  <a:solidFill>
                    <a:srgbClr val="FFFFFF"/>
                  </a:solidFill>
                </a:uFill>
                <a:latin typeface="Tahoma"/>
              </a:rPr>
              <a:t>Theory of the state</a:t>
            </a:r>
            <a:endParaRPr lang="en-US" sz="1800" b="0" strike="noStrike" spc="-1">
              <a:solidFill>
                <a:srgbClr val="000000"/>
              </a:solidFill>
              <a:uFill>
                <a:solidFill>
                  <a:srgbClr val="FFFFFF"/>
                </a:solidFill>
              </a:uFill>
              <a:latin typeface="Verdana"/>
            </a:endParaRPr>
          </a:p>
          <a:p>
            <a:pPr algn="ctr">
              <a:lnSpc>
                <a:spcPct val="100000"/>
              </a:lnSpc>
            </a:pPr>
            <a:r>
              <a:rPr lang="en-US" sz="1600" b="0" strike="noStrike" spc="-1">
                <a:solidFill>
                  <a:srgbClr val="000000"/>
                </a:solidFill>
                <a:uFill>
                  <a:solidFill>
                    <a:srgbClr val="FFFFFF"/>
                  </a:solidFill>
                </a:uFill>
                <a:latin typeface="Tahoma"/>
              </a:rPr>
              <a:t>and rights</a:t>
            </a:r>
            <a:endParaRPr lang="en-US" sz="1800" b="0" strike="noStrike" spc="-1">
              <a:solidFill>
                <a:srgbClr val="000000"/>
              </a:solidFill>
              <a:uFill>
                <a:solidFill>
                  <a:srgbClr val="FFFFFF"/>
                </a:solidFill>
              </a:uFill>
              <a:latin typeface="Verdana"/>
            </a:endParaRPr>
          </a:p>
        </p:txBody>
      </p:sp>
      <p:sp>
        <p:nvSpPr>
          <p:cNvPr id="69" name="CustomShape 10"/>
          <p:cNvSpPr/>
          <p:nvPr/>
        </p:nvSpPr>
        <p:spPr>
          <a:xfrm>
            <a:off x="628560" y="5554800"/>
            <a:ext cx="2331360" cy="621360"/>
          </a:xfrm>
          <a:custGeom>
            <a:avLst/>
            <a:gdLst/>
            <a:ahLst/>
            <a:cxnLst/>
            <a:rect l="0" t="0" r="r" b="b"/>
            <a:pathLst>
              <a:path w="6478" h="1728">
                <a:moveTo>
                  <a:pt x="287" y="0"/>
                </a:moveTo>
                <a:cubicBezTo>
                  <a:pt x="143" y="0"/>
                  <a:pt x="0" y="143"/>
                  <a:pt x="0" y="287"/>
                </a:cubicBezTo>
                <a:lnTo>
                  <a:pt x="0" y="1439"/>
                </a:lnTo>
                <a:cubicBezTo>
                  <a:pt x="0" y="1583"/>
                  <a:pt x="143" y="1727"/>
                  <a:pt x="287" y="1727"/>
                </a:cubicBezTo>
                <a:lnTo>
                  <a:pt x="6189" y="1727"/>
                </a:lnTo>
                <a:cubicBezTo>
                  <a:pt x="6333" y="1727"/>
                  <a:pt x="6477" y="1583"/>
                  <a:pt x="6477" y="1439"/>
                </a:cubicBezTo>
                <a:lnTo>
                  <a:pt x="6477" y="287"/>
                </a:lnTo>
                <a:cubicBezTo>
                  <a:pt x="6477" y="143"/>
                  <a:pt x="6333" y="0"/>
                  <a:pt x="6189" y="0"/>
                </a:cubicBezTo>
                <a:lnTo>
                  <a:pt x="287" y="0"/>
                </a:lnTo>
              </a:path>
            </a:pathLst>
          </a:custGeom>
          <a:solidFill>
            <a:srgbClr val="5B9BD5"/>
          </a:solidFill>
          <a:ln w="9360">
            <a:solidFill>
              <a:srgbClr val="000000"/>
            </a:solidFill>
            <a:miter/>
          </a:ln>
        </p:spPr>
        <p:style>
          <a:lnRef idx="0">
            <a:scrgbClr r="0" g="0" b="0"/>
          </a:lnRef>
          <a:fillRef idx="0">
            <a:scrgbClr r="0" g="0" b="0"/>
          </a:fillRef>
          <a:effectRef idx="0">
            <a:scrgbClr r="0" g="0" b="0"/>
          </a:effectRef>
          <a:fontRef idx="minor"/>
        </p:style>
        <p:txBody>
          <a:bodyPr wrap="none" lIns="0" tIns="0" rIns="0" bIns="0" anchor="ctr"/>
          <a:lstStyle/>
          <a:p>
            <a:pPr algn="ctr">
              <a:lnSpc>
                <a:spcPct val="100000"/>
              </a:lnSpc>
            </a:pPr>
            <a:r>
              <a:rPr lang="en-US" sz="1500" b="0" strike="noStrike" spc="-1">
                <a:solidFill>
                  <a:srgbClr val="000000"/>
                </a:solidFill>
                <a:uFill>
                  <a:solidFill>
                    <a:srgbClr val="FFFFFF"/>
                  </a:solidFill>
                </a:uFill>
                <a:latin typeface="Tahoma"/>
              </a:rPr>
              <a:t>Theory </a:t>
            </a:r>
            <a:endParaRPr lang="en-US" sz="1800" b="0" strike="noStrike" spc="-1">
              <a:solidFill>
                <a:srgbClr val="000000"/>
              </a:solidFill>
              <a:uFill>
                <a:solidFill>
                  <a:srgbClr val="FFFFFF"/>
                </a:solidFill>
              </a:uFill>
              <a:latin typeface="Verdana"/>
            </a:endParaRPr>
          </a:p>
          <a:p>
            <a:pPr algn="ctr">
              <a:lnSpc>
                <a:spcPct val="100000"/>
              </a:lnSpc>
            </a:pPr>
            <a:r>
              <a:rPr lang="en-US" sz="1500" b="0" strike="noStrike" spc="-1">
                <a:solidFill>
                  <a:srgbClr val="000000"/>
                </a:solidFill>
                <a:uFill>
                  <a:solidFill>
                    <a:srgbClr val="FFFFFF"/>
                  </a:solidFill>
                </a:uFill>
                <a:latin typeface="Tahoma"/>
              </a:rPr>
              <a:t>international </a:t>
            </a:r>
            <a:endParaRPr lang="en-US" sz="1800" b="0" strike="noStrike" spc="-1">
              <a:solidFill>
                <a:srgbClr val="000000"/>
              </a:solidFill>
              <a:uFill>
                <a:solidFill>
                  <a:srgbClr val="FFFFFF"/>
                </a:solidFill>
              </a:uFill>
              <a:latin typeface="Verdana"/>
            </a:endParaRPr>
          </a:p>
          <a:p>
            <a:pPr algn="ctr">
              <a:lnSpc>
                <a:spcPct val="100000"/>
              </a:lnSpc>
            </a:pPr>
            <a:r>
              <a:rPr lang="en-US" sz="1500" b="0" strike="noStrike" spc="-1">
                <a:solidFill>
                  <a:srgbClr val="000000"/>
                </a:solidFill>
                <a:uFill>
                  <a:solidFill>
                    <a:srgbClr val="FFFFFF"/>
                  </a:solidFill>
                </a:uFill>
                <a:latin typeface="Tahoma"/>
              </a:rPr>
              <a:t>politics</a:t>
            </a:r>
            <a:endParaRPr lang="en-US" sz="1800" b="0" strike="noStrike" spc="-1">
              <a:solidFill>
                <a:srgbClr val="000000"/>
              </a:solidFill>
              <a:uFill>
                <a:solidFill>
                  <a:srgbClr val="FFFFFF"/>
                </a:solidFill>
              </a:uFill>
              <a:latin typeface="Verdana"/>
            </a:endParaRPr>
          </a:p>
        </p:txBody>
      </p:sp>
      <p:cxnSp>
        <p:nvCxnSpPr>
          <p:cNvPr id="70" name="Line 11"/>
          <p:cNvCxnSpPr/>
          <p:nvPr/>
        </p:nvCxnSpPr>
        <p:spPr>
          <a:xfrm flipH="1" flipV="1">
            <a:off x="5794200" y="2446920"/>
            <a:ext cx="389160" cy="3420720"/>
          </a:xfrm>
          <a:prstGeom prst="bentConnector3">
            <a:avLst/>
          </a:prstGeom>
          <a:ln w="28440">
            <a:solidFill>
              <a:srgbClr val="000000"/>
            </a:solidFill>
            <a:miter/>
          </a:ln>
        </p:spPr>
      </p:cxnSp>
      <p:cxnSp>
        <p:nvCxnSpPr>
          <p:cNvPr id="71" name="Line 12"/>
          <p:cNvCxnSpPr/>
          <p:nvPr/>
        </p:nvCxnSpPr>
        <p:spPr>
          <a:xfrm flipH="1" flipV="1">
            <a:off x="5794200" y="2446560"/>
            <a:ext cx="389160" cy="2487960"/>
          </a:xfrm>
          <a:prstGeom prst="bentConnector3">
            <a:avLst/>
          </a:prstGeom>
          <a:ln w="28440">
            <a:solidFill>
              <a:srgbClr val="000000"/>
            </a:solidFill>
            <a:miter/>
          </a:ln>
        </p:spPr>
      </p:cxnSp>
      <p:cxnSp>
        <p:nvCxnSpPr>
          <p:cNvPr id="72" name="Line 13"/>
          <p:cNvCxnSpPr/>
          <p:nvPr/>
        </p:nvCxnSpPr>
        <p:spPr>
          <a:xfrm flipH="1" flipV="1">
            <a:off x="5794200" y="2446920"/>
            <a:ext cx="389160" cy="1555200"/>
          </a:xfrm>
          <a:prstGeom prst="bentConnector3">
            <a:avLst/>
          </a:prstGeom>
          <a:ln w="28440">
            <a:solidFill>
              <a:srgbClr val="000000"/>
            </a:solidFill>
            <a:miter/>
          </a:ln>
        </p:spPr>
      </p:cxnSp>
      <p:cxnSp>
        <p:nvCxnSpPr>
          <p:cNvPr id="73" name="Line 14"/>
          <p:cNvCxnSpPr/>
          <p:nvPr/>
        </p:nvCxnSpPr>
        <p:spPr>
          <a:xfrm flipH="1" flipV="1">
            <a:off x="5794200" y="2446560"/>
            <a:ext cx="389160" cy="622440"/>
          </a:xfrm>
          <a:prstGeom prst="bentConnector3">
            <a:avLst/>
          </a:prstGeom>
          <a:ln w="28440">
            <a:solidFill>
              <a:srgbClr val="000000"/>
            </a:solidFill>
            <a:miter/>
          </a:ln>
        </p:spPr>
      </p:cxnSp>
      <p:sp>
        <p:nvSpPr>
          <p:cNvPr id="74" name="CustomShape 15"/>
          <p:cNvSpPr/>
          <p:nvPr/>
        </p:nvSpPr>
        <p:spPr>
          <a:xfrm>
            <a:off x="4629240" y="1825560"/>
            <a:ext cx="2331360" cy="621720"/>
          </a:xfrm>
          <a:custGeom>
            <a:avLst/>
            <a:gdLst/>
            <a:ahLst/>
            <a:cxnLst/>
            <a:rect l="0" t="0" r="r" b="b"/>
            <a:pathLst>
              <a:path w="6478" h="1729">
                <a:moveTo>
                  <a:pt x="288" y="0"/>
                </a:moveTo>
                <a:cubicBezTo>
                  <a:pt x="144" y="0"/>
                  <a:pt x="0" y="144"/>
                  <a:pt x="0" y="288"/>
                </a:cubicBezTo>
                <a:lnTo>
                  <a:pt x="0" y="1440"/>
                </a:lnTo>
                <a:cubicBezTo>
                  <a:pt x="0" y="1584"/>
                  <a:pt x="144" y="1728"/>
                  <a:pt x="288" y="1728"/>
                </a:cubicBezTo>
                <a:lnTo>
                  <a:pt x="6189" y="1728"/>
                </a:lnTo>
                <a:cubicBezTo>
                  <a:pt x="6333" y="1728"/>
                  <a:pt x="6477" y="1584"/>
                  <a:pt x="6477" y="1440"/>
                </a:cubicBezTo>
                <a:lnTo>
                  <a:pt x="6477" y="288"/>
                </a:lnTo>
                <a:cubicBezTo>
                  <a:pt x="6477" y="144"/>
                  <a:pt x="6333" y="0"/>
                  <a:pt x="6189" y="0"/>
                </a:cubicBezTo>
                <a:lnTo>
                  <a:pt x="288" y="0"/>
                </a:lnTo>
              </a:path>
            </a:pathLst>
          </a:custGeom>
          <a:solidFill>
            <a:srgbClr val="5B9BD5"/>
          </a:solidFill>
          <a:ln w="9360">
            <a:solidFill>
              <a:srgbClr val="000000"/>
            </a:solidFill>
            <a:miter/>
          </a:ln>
        </p:spPr>
        <p:style>
          <a:lnRef idx="0">
            <a:scrgbClr r="0" g="0" b="0"/>
          </a:lnRef>
          <a:fillRef idx="0">
            <a:scrgbClr r="0" g="0" b="0"/>
          </a:fillRef>
          <a:effectRef idx="0">
            <a:scrgbClr r="0" g="0" b="0"/>
          </a:effectRef>
          <a:fontRef idx="minor"/>
        </p:style>
        <p:txBody>
          <a:bodyPr wrap="none" lIns="0" tIns="0" rIns="0" bIns="0" anchor="ctr"/>
          <a:lstStyle/>
          <a:p>
            <a:pPr algn="ctr">
              <a:lnSpc>
                <a:spcPct val="100000"/>
              </a:lnSpc>
            </a:pPr>
            <a:r>
              <a:rPr lang="en-US" sz="1500" b="0" strike="noStrike" spc="-1">
                <a:solidFill>
                  <a:srgbClr val="000000"/>
                </a:solidFill>
                <a:uFill>
                  <a:solidFill>
                    <a:srgbClr val="FFFFFF"/>
                  </a:solidFill>
                </a:uFill>
                <a:latin typeface="Tahoma"/>
              </a:rPr>
              <a:t>Border</a:t>
            </a:r>
            <a:endParaRPr lang="en-US" sz="1800" b="0" strike="noStrike" spc="-1">
              <a:solidFill>
                <a:srgbClr val="000000"/>
              </a:solidFill>
              <a:uFill>
                <a:solidFill>
                  <a:srgbClr val="FFFFFF"/>
                </a:solidFill>
              </a:uFill>
              <a:latin typeface="Verdana"/>
            </a:endParaRPr>
          </a:p>
          <a:p>
            <a:pPr algn="ctr">
              <a:lnSpc>
                <a:spcPct val="100000"/>
              </a:lnSpc>
            </a:pPr>
            <a:r>
              <a:rPr lang="en-US" sz="1500" b="0" strike="noStrike" spc="-1">
                <a:solidFill>
                  <a:srgbClr val="000000"/>
                </a:solidFill>
                <a:uFill>
                  <a:solidFill>
                    <a:srgbClr val="FFFFFF"/>
                  </a:solidFill>
                </a:uFill>
                <a:latin typeface="Tahoma"/>
              </a:rPr>
              <a:t>politological</a:t>
            </a:r>
            <a:endParaRPr lang="en-US" sz="1800" b="0" strike="noStrike" spc="-1">
              <a:solidFill>
                <a:srgbClr val="000000"/>
              </a:solidFill>
              <a:uFill>
                <a:solidFill>
                  <a:srgbClr val="FFFFFF"/>
                </a:solidFill>
              </a:uFill>
              <a:latin typeface="Verdana"/>
            </a:endParaRPr>
          </a:p>
          <a:p>
            <a:pPr algn="ctr">
              <a:lnSpc>
                <a:spcPct val="100000"/>
              </a:lnSpc>
            </a:pPr>
            <a:r>
              <a:rPr lang="en-US" sz="1500" b="0" strike="noStrike" spc="-1">
                <a:solidFill>
                  <a:srgbClr val="000000"/>
                </a:solidFill>
                <a:uFill>
                  <a:solidFill>
                    <a:srgbClr val="FFFFFF"/>
                  </a:solidFill>
                </a:uFill>
                <a:latin typeface="Tahoma"/>
              </a:rPr>
              <a:t>disciplines</a:t>
            </a:r>
            <a:endParaRPr lang="en-US" sz="1800" b="0" strike="noStrike" spc="-1">
              <a:solidFill>
                <a:srgbClr val="000000"/>
              </a:solidFill>
              <a:uFill>
                <a:solidFill>
                  <a:srgbClr val="FFFFFF"/>
                </a:solidFill>
              </a:uFill>
              <a:latin typeface="Verdana"/>
            </a:endParaRPr>
          </a:p>
        </p:txBody>
      </p:sp>
      <p:sp>
        <p:nvSpPr>
          <p:cNvPr id="75" name="CustomShape 16"/>
          <p:cNvSpPr/>
          <p:nvPr/>
        </p:nvSpPr>
        <p:spPr>
          <a:xfrm>
            <a:off x="6183360" y="2758320"/>
            <a:ext cx="2331360" cy="621720"/>
          </a:xfrm>
          <a:custGeom>
            <a:avLst/>
            <a:gdLst/>
            <a:ahLst/>
            <a:cxnLst/>
            <a:rect l="0" t="0" r="r" b="b"/>
            <a:pathLst>
              <a:path w="6478" h="1729">
                <a:moveTo>
                  <a:pt x="288" y="0"/>
                </a:moveTo>
                <a:cubicBezTo>
                  <a:pt x="144" y="0"/>
                  <a:pt x="0" y="144"/>
                  <a:pt x="0" y="288"/>
                </a:cubicBezTo>
                <a:lnTo>
                  <a:pt x="0" y="1440"/>
                </a:lnTo>
                <a:cubicBezTo>
                  <a:pt x="0" y="1584"/>
                  <a:pt x="144" y="1728"/>
                  <a:pt x="288" y="1728"/>
                </a:cubicBezTo>
                <a:lnTo>
                  <a:pt x="6189" y="1728"/>
                </a:lnTo>
                <a:cubicBezTo>
                  <a:pt x="6333" y="1728"/>
                  <a:pt x="6477" y="1584"/>
                  <a:pt x="6477" y="1440"/>
                </a:cubicBezTo>
                <a:lnTo>
                  <a:pt x="6477" y="288"/>
                </a:lnTo>
                <a:cubicBezTo>
                  <a:pt x="6477" y="144"/>
                  <a:pt x="6333" y="0"/>
                  <a:pt x="6189" y="0"/>
                </a:cubicBezTo>
                <a:lnTo>
                  <a:pt x="288" y="0"/>
                </a:lnTo>
              </a:path>
            </a:pathLst>
          </a:custGeom>
          <a:solidFill>
            <a:srgbClr val="5B9BD5"/>
          </a:solidFill>
          <a:ln w="9360">
            <a:solidFill>
              <a:srgbClr val="000000"/>
            </a:solidFill>
            <a:miter/>
          </a:ln>
        </p:spPr>
        <p:style>
          <a:lnRef idx="0">
            <a:scrgbClr r="0" g="0" b="0"/>
          </a:lnRef>
          <a:fillRef idx="0">
            <a:scrgbClr r="0" g="0" b="0"/>
          </a:fillRef>
          <a:effectRef idx="0">
            <a:scrgbClr r="0" g="0" b="0"/>
          </a:effectRef>
          <a:fontRef idx="minor"/>
        </p:style>
        <p:txBody>
          <a:bodyPr wrap="none" lIns="0" tIns="0" rIns="0" bIns="0" anchor="ctr"/>
          <a:lstStyle/>
          <a:p>
            <a:pPr algn="ctr">
              <a:lnSpc>
                <a:spcPct val="100000"/>
              </a:lnSpc>
            </a:pPr>
            <a:r>
              <a:rPr lang="en-US" sz="1600" b="0" strike="noStrike" spc="-1">
                <a:solidFill>
                  <a:srgbClr val="000000"/>
                </a:solidFill>
                <a:uFill>
                  <a:solidFill>
                    <a:srgbClr val="FFFFFF"/>
                  </a:solidFill>
                </a:uFill>
                <a:latin typeface="Tahoma"/>
              </a:rPr>
              <a:t>Political</a:t>
            </a:r>
            <a:endParaRPr lang="en-US" sz="1800" b="0" strike="noStrike" spc="-1">
              <a:solidFill>
                <a:srgbClr val="000000"/>
              </a:solidFill>
              <a:uFill>
                <a:solidFill>
                  <a:srgbClr val="FFFFFF"/>
                </a:solidFill>
              </a:uFill>
              <a:latin typeface="Verdana"/>
            </a:endParaRPr>
          </a:p>
          <a:p>
            <a:pPr algn="ctr">
              <a:lnSpc>
                <a:spcPct val="100000"/>
              </a:lnSpc>
            </a:pPr>
            <a:r>
              <a:rPr lang="en-US" sz="1600" b="0" strike="noStrike" spc="-1">
                <a:solidFill>
                  <a:srgbClr val="000000"/>
                </a:solidFill>
                <a:uFill>
                  <a:solidFill>
                    <a:srgbClr val="FFFFFF"/>
                  </a:solidFill>
                </a:uFill>
                <a:latin typeface="Tahoma"/>
              </a:rPr>
              <a:t>sociology</a:t>
            </a:r>
            <a:endParaRPr lang="en-US" sz="1800" b="0" strike="noStrike" spc="-1">
              <a:solidFill>
                <a:srgbClr val="000000"/>
              </a:solidFill>
              <a:uFill>
                <a:solidFill>
                  <a:srgbClr val="FFFFFF"/>
                </a:solidFill>
              </a:uFill>
              <a:latin typeface="Verdana"/>
            </a:endParaRPr>
          </a:p>
        </p:txBody>
      </p:sp>
      <p:sp>
        <p:nvSpPr>
          <p:cNvPr id="76" name="CustomShape 17"/>
          <p:cNvSpPr/>
          <p:nvPr/>
        </p:nvSpPr>
        <p:spPr>
          <a:xfrm>
            <a:off x="6183360" y="3691080"/>
            <a:ext cx="2331360" cy="621720"/>
          </a:xfrm>
          <a:custGeom>
            <a:avLst/>
            <a:gdLst/>
            <a:ahLst/>
            <a:cxnLst/>
            <a:rect l="0" t="0" r="r" b="b"/>
            <a:pathLst>
              <a:path w="6478" h="1729">
                <a:moveTo>
                  <a:pt x="288" y="0"/>
                </a:moveTo>
                <a:cubicBezTo>
                  <a:pt x="144" y="0"/>
                  <a:pt x="0" y="144"/>
                  <a:pt x="0" y="288"/>
                </a:cubicBezTo>
                <a:lnTo>
                  <a:pt x="0" y="1440"/>
                </a:lnTo>
                <a:cubicBezTo>
                  <a:pt x="0" y="1584"/>
                  <a:pt x="144" y="1728"/>
                  <a:pt x="288" y="1728"/>
                </a:cubicBezTo>
                <a:lnTo>
                  <a:pt x="6189" y="1728"/>
                </a:lnTo>
                <a:cubicBezTo>
                  <a:pt x="6333" y="1728"/>
                  <a:pt x="6477" y="1584"/>
                  <a:pt x="6477" y="1440"/>
                </a:cubicBezTo>
                <a:lnTo>
                  <a:pt x="6477" y="288"/>
                </a:lnTo>
                <a:cubicBezTo>
                  <a:pt x="6477" y="144"/>
                  <a:pt x="6333" y="0"/>
                  <a:pt x="6189" y="0"/>
                </a:cubicBezTo>
                <a:lnTo>
                  <a:pt x="288" y="0"/>
                </a:lnTo>
              </a:path>
            </a:pathLst>
          </a:custGeom>
          <a:solidFill>
            <a:srgbClr val="5B9BD5"/>
          </a:solidFill>
          <a:ln w="9360">
            <a:solidFill>
              <a:srgbClr val="000000"/>
            </a:solidFill>
            <a:miter/>
          </a:ln>
        </p:spPr>
        <p:style>
          <a:lnRef idx="0">
            <a:scrgbClr r="0" g="0" b="0"/>
          </a:lnRef>
          <a:fillRef idx="0">
            <a:scrgbClr r="0" g="0" b="0"/>
          </a:fillRef>
          <a:effectRef idx="0">
            <a:scrgbClr r="0" g="0" b="0"/>
          </a:effectRef>
          <a:fontRef idx="minor"/>
        </p:style>
        <p:txBody>
          <a:bodyPr wrap="none" lIns="0" tIns="0" rIns="0" bIns="0" anchor="ctr"/>
          <a:lstStyle/>
          <a:p>
            <a:pPr algn="ctr">
              <a:lnSpc>
                <a:spcPct val="100000"/>
              </a:lnSpc>
            </a:pPr>
            <a:r>
              <a:rPr lang="en-US" sz="1600" b="0" strike="noStrike" spc="-1">
                <a:solidFill>
                  <a:srgbClr val="000000"/>
                </a:solidFill>
                <a:uFill>
                  <a:solidFill>
                    <a:srgbClr val="FFFFFF"/>
                  </a:solidFill>
                </a:uFill>
                <a:latin typeface="Tahoma"/>
              </a:rPr>
              <a:t>Political</a:t>
            </a:r>
            <a:endParaRPr lang="en-US" sz="1800" b="0" strike="noStrike" spc="-1">
              <a:solidFill>
                <a:srgbClr val="000000"/>
              </a:solidFill>
              <a:uFill>
                <a:solidFill>
                  <a:srgbClr val="FFFFFF"/>
                </a:solidFill>
              </a:uFill>
              <a:latin typeface="Verdana"/>
            </a:endParaRPr>
          </a:p>
          <a:p>
            <a:pPr algn="ctr">
              <a:lnSpc>
                <a:spcPct val="100000"/>
              </a:lnSpc>
            </a:pPr>
            <a:r>
              <a:rPr lang="en-US" sz="1600" b="0" strike="noStrike" spc="-1">
                <a:solidFill>
                  <a:srgbClr val="000000"/>
                </a:solidFill>
                <a:uFill>
                  <a:solidFill>
                    <a:srgbClr val="FFFFFF"/>
                  </a:solidFill>
                </a:uFill>
                <a:latin typeface="Tahoma"/>
              </a:rPr>
              <a:t>anthropology</a:t>
            </a:r>
            <a:endParaRPr lang="en-US" sz="1800" b="0" strike="noStrike" spc="-1">
              <a:solidFill>
                <a:srgbClr val="000000"/>
              </a:solidFill>
              <a:uFill>
                <a:solidFill>
                  <a:srgbClr val="FFFFFF"/>
                </a:solidFill>
              </a:uFill>
              <a:latin typeface="Verdana"/>
            </a:endParaRPr>
          </a:p>
        </p:txBody>
      </p:sp>
      <p:sp>
        <p:nvSpPr>
          <p:cNvPr id="77" name="CustomShape 18"/>
          <p:cNvSpPr/>
          <p:nvPr/>
        </p:nvSpPr>
        <p:spPr>
          <a:xfrm>
            <a:off x="6183360" y="4623840"/>
            <a:ext cx="2331360" cy="621720"/>
          </a:xfrm>
          <a:custGeom>
            <a:avLst/>
            <a:gdLst/>
            <a:ahLst/>
            <a:cxnLst/>
            <a:rect l="0" t="0" r="r" b="b"/>
            <a:pathLst>
              <a:path w="6478" h="1729">
                <a:moveTo>
                  <a:pt x="288" y="0"/>
                </a:moveTo>
                <a:cubicBezTo>
                  <a:pt x="144" y="0"/>
                  <a:pt x="0" y="144"/>
                  <a:pt x="0" y="288"/>
                </a:cubicBezTo>
                <a:lnTo>
                  <a:pt x="0" y="1440"/>
                </a:lnTo>
                <a:cubicBezTo>
                  <a:pt x="0" y="1584"/>
                  <a:pt x="144" y="1728"/>
                  <a:pt x="288" y="1728"/>
                </a:cubicBezTo>
                <a:lnTo>
                  <a:pt x="6189" y="1728"/>
                </a:lnTo>
                <a:cubicBezTo>
                  <a:pt x="6333" y="1728"/>
                  <a:pt x="6477" y="1584"/>
                  <a:pt x="6477" y="1440"/>
                </a:cubicBezTo>
                <a:lnTo>
                  <a:pt x="6477" y="288"/>
                </a:lnTo>
                <a:cubicBezTo>
                  <a:pt x="6477" y="144"/>
                  <a:pt x="6333" y="0"/>
                  <a:pt x="6189" y="0"/>
                </a:cubicBezTo>
                <a:lnTo>
                  <a:pt x="288" y="0"/>
                </a:lnTo>
              </a:path>
            </a:pathLst>
          </a:custGeom>
          <a:solidFill>
            <a:srgbClr val="5B9BD5"/>
          </a:solidFill>
          <a:ln w="9360">
            <a:solidFill>
              <a:srgbClr val="000000"/>
            </a:solidFill>
            <a:miter/>
          </a:ln>
        </p:spPr>
        <p:style>
          <a:lnRef idx="0">
            <a:scrgbClr r="0" g="0" b="0"/>
          </a:lnRef>
          <a:fillRef idx="0">
            <a:scrgbClr r="0" g="0" b="0"/>
          </a:fillRef>
          <a:effectRef idx="0">
            <a:scrgbClr r="0" g="0" b="0"/>
          </a:effectRef>
          <a:fontRef idx="minor"/>
        </p:style>
        <p:txBody>
          <a:bodyPr wrap="none" lIns="0" tIns="0" rIns="0" bIns="0" anchor="ctr"/>
          <a:lstStyle/>
          <a:p>
            <a:pPr algn="ctr">
              <a:lnSpc>
                <a:spcPct val="100000"/>
              </a:lnSpc>
            </a:pPr>
            <a:r>
              <a:rPr lang="en-US" sz="1600" b="0" strike="noStrike" spc="-1">
                <a:solidFill>
                  <a:srgbClr val="000000"/>
                </a:solidFill>
                <a:uFill>
                  <a:solidFill>
                    <a:srgbClr val="FFFFFF"/>
                  </a:solidFill>
                </a:uFill>
                <a:latin typeface="Tahoma"/>
              </a:rPr>
              <a:t>Political</a:t>
            </a:r>
            <a:endParaRPr lang="en-US" sz="1800" b="0" strike="noStrike" spc="-1">
              <a:solidFill>
                <a:srgbClr val="000000"/>
              </a:solidFill>
              <a:uFill>
                <a:solidFill>
                  <a:srgbClr val="FFFFFF"/>
                </a:solidFill>
              </a:uFill>
              <a:latin typeface="Verdana"/>
            </a:endParaRPr>
          </a:p>
          <a:p>
            <a:pPr algn="ctr">
              <a:lnSpc>
                <a:spcPct val="100000"/>
              </a:lnSpc>
            </a:pPr>
            <a:r>
              <a:rPr lang="en-US" sz="1600" b="0" strike="noStrike" spc="-1">
                <a:solidFill>
                  <a:srgbClr val="000000"/>
                </a:solidFill>
                <a:uFill>
                  <a:solidFill>
                    <a:srgbClr val="FFFFFF"/>
                  </a:solidFill>
                </a:uFill>
                <a:latin typeface="Tahoma"/>
              </a:rPr>
              <a:t>psychology</a:t>
            </a:r>
            <a:endParaRPr lang="en-US" sz="1800" b="0" strike="noStrike" spc="-1">
              <a:solidFill>
                <a:srgbClr val="000000"/>
              </a:solidFill>
              <a:uFill>
                <a:solidFill>
                  <a:srgbClr val="FFFFFF"/>
                </a:solidFill>
              </a:uFill>
              <a:latin typeface="Verdana"/>
            </a:endParaRPr>
          </a:p>
        </p:txBody>
      </p:sp>
      <p:sp>
        <p:nvSpPr>
          <p:cNvPr id="78" name="CustomShape 19"/>
          <p:cNvSpPr/>
          <p:nvPr/>
        </p:nvSpPr>
        <p:spPr>
          <a:xfrm>
            <a:off x="6183360" y="5556600"/>
            <a:ext cx="2331360" cy="619560"/>
          </a:xfrm>
          <a:custGeom>
            <a:avLst/>
            <a:gdLst/>
            <a:ahLst/>
            <a:cxnLst/>
            <a:rect l="0" t="0" r="r" b="b"/>
            <a:pathLst>
              <a:path w="6478" h="1723">
                <a:moveTo>
                  <a:pt x="287" y="0"/>
                </a:moveTo>
                <a:cubicBezTo>
                  <a:pt x="143" y="0"/>
                  <a:pt x="0" y="143"/>
                  <a:pt x="0" y="287"/>
                </a:cubicBezTo>
                <a:lnTo>
                  <a:pt x="0" y="1435"/>
                </a:lnTo>
                <a:cubicBezTo>
                  <a:pt x="0" y="1578"/>
                  <a:pt x="143" y="1722"/>
                  <a:pt x="287" y="1722"/>
                </a:cubicBezTo>
                <a:lnTo>
                  <a:pt x="6190" y="1722"/>
                </a:lnTo>
                <a:cubicBezTo>
                  <a:pt x="6333" y="1722"/>
                  <a:pt x="6477" y="1578"/>
                  <a:pt x="6477" y="1435"/>
                </a:cubicBezTo>
                <a:lnTo>
                  <a:pt x="6477" y="287"/>
                </a:lnTo>
                <a:cubicBezTo>
                  <a:pt x="6477" y="143"/>
                  <a:pt x="6333" y="0"/>
                  <a:pt x="6190" y="0"/>
                </a:cubicBezTo>
                <a:lnTo>
                  <a:pt x="287" y="0"/>
                </a:lnTo>
              </a:path>
            </a:pathLst>
          </a:custGeom>
          <a:solidFill>
            <a:srgbClr val="5B9BD5"/>
          </a:solidFill>
          <a:ln w="9360">
            <a:solidFill>
              <a:srgbClr val="000000"/>
            </a:solidFill>
            <a:miter/>
          </a:ln>
        </p:spPr>
        <p:style>
          <a:lnRef idx="0">
            <a:scrgbClr r="0" g="0" b="0"/>
          </a:lnRef>
          <a:fillRef idx="0">
            <a:scrgbClr r="0" g="0" b="0"/>
          </a:fillRef>
          <a:effectRef idx="0">
            <a:scrgbClr r="0" g="0" b="0"/>
          </a:effectRef>
          <a:fontRef idx="minor"/>
        </p:style>
        <p:txBody>
          <a:bodyPr wrap="none" lIns="0" tIns="0" rIns="0" bIns="0" anchor="ctr"/>
          <a:lstStyle/>
          <a:p>
            <a:pPr algn="ctr">
              <a:lnSpc>
                <a:spcPct val="100000"/>
              </a:lnSpc>
            </a:pPr>
            <a:r>
              <a:rPr lang="en-US" sz="1600" b="0" strike="noStrike" spc="-1">
                <a:solidFill>
                  <a:srgbClr val="000000"/>
                </a:solidFill>
                <a:uFill>
                  <a:solidFill>
                    <a:srgbClr val="FFFFFF"/>
                  </a:solidFill>
                </a:uFill>
                <a:latin typeface="Tahoma"/>
              </a:rPr>
              <a:t>Political</a:t>
            </a:r>
            <a:endParaRPr lang="en-US" sz="1800" b="0" strike="noStrike" spc="-1">
              <a:solidFill>
                <a:srgbClr val="000000"/>
              </a:solidFill>
              <a:uFill>
                <a:solidFill>
                  <a:srgbClr val="FFFFFF"/>
                </a:solidFill>
              </a:uFill>
              <a:latin typeface="Verdana"/>
            </a:endParaRPr>
          </a:p>
          <a:p>
            <a:pPr algn="ctr">
              <a:lnSpc>
                <a:spcPct val="100000"/>
              </a:lnSpc>
            </a:pPr>
            <a:r>
              <a:rPr lang="en-US" sz="1600" b="0" strike="noStrike" spc="-1">
                <a:solidFill>
                  <a:srgbClr val="000000"/>
                </a:solidFill>
                <a:uFill>
                  <a:solidFill>
                    <a:srgbClr val="FFFFFF"/>
                  </a:solidFill>
                </a:uFill>
                <a:latin typeface="Tahoma"/>
              </a:rPr>
              <a:t>geography</a:t>
            </a:r>
            <a:endParaRPr lang="en-US" sz="1800" b="0" strike="noStrike" spc="-1">
              <a:solidFill>
                <a:srgbClr val="000000"/>
              </a:solidFill>
              <a:uFill>
                <a:solidFill>
                  <a:srgbClr val="FFFFFF"/>
                </a:solidFill>
              </a:uFill>
              <a:latin typeface="Verdana"/>
            </a:endParaRPr>
          </a:p>
        </p:txBody>
      </p:sp>
      <p:sp>
        <p:nvSpPr>
          <p:cNvPr id="79" name="CustomShape 20"/>
          <p:cNvSpPr/>
          <p:nvPr/>
        </p:nvSpPr>
        <p:spPr>
          <a:xfrm>
            <a:off x="619200" y="6432480"/>
            <a:ext cx="925920" cy="2764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wrap="none" lIns="90000" tIns="46800" rIns="90000" bIns="46800"/>
          <a:lstStyle/>
          <a:p>
            <a:pPr>
              <a:lnSpc>
                <a:spcPct val="100000"/>
              </a:lnSpc>
            </a:pPr>
            <a:r>
              <a:rPr lang="ru-RU" sz="1200" b="0" strike="noStrike" spc="-1">
                <a:solidFill>
                  <a:srgbClr val="000000"/>
                </a:solidFill>
                <a:uFill>
                  <a:solidFill>
                    <a:srgbClr val="FFFFFF"/>
                  </a:solidFill>
                </a:uFill>
                <a:latin typeface="Tahoma"/>
              </a:rPr>
              <a:t>Slide 15</a:t>
            </a:r>
            <a:endParaRPr lang="en-US" sz="1800" b="0" strike="noStrike" spc="-1">
              <a:solidFill>
                <a:srgbClr val="000000"/>
              </a:solidFill>
              <a:uFill>
                <a:solidFill>
                  <a:srgbClr val="FFFFFF"/>
                </a:solidFill>
              </a:uFill>
              <a:latin typeface="Verdana"/>
            </a:endParaRPr>
          </a:p>
        </p:txBody>
      </p:sp>
      <p:pic>
        <p:nvPicPr>
          <p:cNvPr id="80" name="Рисунок 7"/>
          <p:cNvPicPr/>
          <p:nvPr/>
        </p:nvPicPr>
        <p:blipFill>
          <a:blip r:embed="rId2"/>
          <a:stretch/>
        </p:blipFill>
        <p:spPr>
          <a:xfrm>
            <a:off x="152280" y="255600"/>
            <a:ext cx="1214640" cy="1100160"/>
          </a:xfrm>
          <a:prstGeom prst="rect">
            <a:avLst/>
          </a:prstGeom>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extShape 1"/>
          <p:cNvSpPr txBox="1"/>
          <p:nvPr/>
        </p:nvSpPr>
        <p:spPr>
          <a:xfrm>
            <a:off x="1676160" y="274320"/>
            <a:ext cx="7010280" cy="639720"/>
          </a:xfrm>
          <a:prstGeom prst="rect">
            <a:avLst/>
          </a:prstGeom>
          <a:noFill/>
          <a:ln>
            <a:noFill/>
          </a:ln>
        </p:spPr>
        <p:txBody>
          <a:bodyPr anchor="ctr"/>
          <a:lstStyle/>
          <a:p>
            <a:r>
              <a:rPr lang="ru-RU" sz="2400" b="0" strike="noStrike" spc="-1">
                <a:solidFill>
                  <a:srgbClr val="000000"/>
                </a:solidFill>
                <a:uFill>
                  <a:solidFill>
                    <a:srgbClr val="FFFFFF"/>
                  </a:solidFill>
                </a:uFill>
                <a:latin typeface="Calibri Light"/>
              </a:rPr>
              <a:t>Methods of political science</a:t>
            </a:r>
            <a:endParaRPr lang="en-US" sz="3300" b="0" strike="noStrike" spc="-1">
              <a:solidFill>
                <a:srgbClr val="000000"/>
              </a:solidFill>
              <a:uFill>
                <a:solidFill>
                  <a:srgbClr val="FFFFFF"/>
                </a:solidFill>
              </a:uFill>
              <a:latin typeface="Calibri Light"/>
            </a:endParaRPr>
          </a:p>
        </p:txBody>
      </p:sp>
      <p:sp>
        <p:nvSpPr>
          <p:cNvPr id="82" name="TextShape 2"/>
          <p:cNvSpPr txBox="1"/>
          <p:nvPr/>
        </p:nvSpPr>
        <p:spPr>
          <a:xfrm>
            <a:off x="761760" y="1600200"/>
            <a:ext cx="7924680" cy="4495680"/>
          </a:xfrm>
          <a:prstGeom prst="rect">
            <a:avLst/>
          </a:prstGeom>
          <a:noFill/>
          <a:ln>
            <a:noFill/>
          </a:ln>
        </p:spPr>
        <p:txBody>
          <a:bodyPr/>
          <a:lstStyle/>
          <a:p>
            <a:pPr marL="171360" indent="-171360">
              <a:lnSpc>
                <a:spcPct val="80000"/>
              </a:lnSpc>
            </a:pPr>
            <a:r>
              <a:rPr lang="ru-RU" sz="2200" b="1" u="sng" strike="noStrike" spc="-1">
                <a:solidFill>
                  <a:srgbClr val="FFCC00"/>
                </a:solidFill>
                <a:uFill>
                  <a:solidFill>
                    <a:srgbClr val="FFFFFF"/>
                  </a:solidFill>
                </a:uFill>
                <a:latin typeface="Calibri"/>
              </a:rPr>
              <a:t>Method of political science</a:t>
            </a:r>
            <a:r>
              <a:rPr lang="ru-RU" sz="2200" b="1" strike="noStrike" spc="-1">
                <a:solidFill>
                  <a:srgbClr val="000000"/>
                </a:solidFill>
                <a:uFill>
                  <a:solidFill>
                    <a:srgbClr val="FFFFFF"/>
                  </a:solidFill>
                </a:uFill>
                <a:latin typeface="Calibri"/>
              </a:rPr>
              <a:t> - it is a system of principles and techniques used to remove uncertainty, objective knowledge of the political system of government in the state, as well as political, social, economic and other consequences </a:t>
            </a:r>
            <a:r>
              <a:rPr lang="ru-RU" sz="2200" b="1" strike="noStrike" spc="-1">
                <a:solidFill>
                  <a:srgbClr val="FFCC00"/>
                </a:solidFill>
                <a:uFill>
                  <a:solidFill>
                    <a:srgbClr val="FFFFFF"/>
                  </a:solidFill>
                </a:uFill>
                <a:latin typeface="Calibri"/>
              </a:rPr>
              <a:t>imperative</a:t>
            </a:r>
            <a:r>
              <a:rPr lang="ru-RU" sz="2200" b="1" strike="noStrike" spc="-1">
                <a:solidFill>
                  <a:srgbClr val="000000"/>
                </a:solidFill>
                <a:uFill>
                  <a:solidFill>
                    <a:srgbClr val="FFFFFF"/>
                  </a:solidFill>
                </a:uFill>
                <a:latin typeface="Calibri"/>
              </a:rPr>
              <a:t> political management.</a:t>
            </a:r>
            <a:r>
              <a:rPr lang="ru-RU" sz="2200" b="0" strike="noStrike" spc="-1">
                <a:solidFill>
                  <a:srgbClr val="000000"/>
                </a:solidFill>
                <a:uFill>
                  <a:solidFill>
                    <a:srgbClr val="FFFFFF"/>
                  </a:solidFill>
                </a:uFill>
                <a:latin typeface="Calibri"/>
              </a:rPr>
              <a:t> </a:t>
            </a:r>
            <a:endParaRPr lang="en-US" sz="2100" b="0" strike="noStrike" spc="-1">
              <a:solidFill>
                <a:srgbClr val="000000"/>
              </a:solidFill>
              <a:uFill>
                <a:solidFill>
                  <a:srgbClr val="FFFFFF"/>
                </a:solidFill>
              </a:uFill>
              <a:latin typeface="Calibri"/>
            </a:endParaRPr>
          </a:p>
          <a:p>
            <a:pPr marL="171360" indent="-171360">
              <a:lnSpc>
                <a:spcPct val="80000"/>
              </a:lnSpc>
            </a:pPr>
            <a:r>
              <a:rPr lang="ru-RU" sz="2200" b="1" strike="noStrike" spc="-1">
                <a:solidFill>
                  <a:srgbClr val="000000"/>
                </a:solidFill>
                <a:uFill>
                  <a:solidFill>
                    <a:srgbClr val="FFFFFF"/>
                  </a:solidFill>
                </a:uFill>
                <a:latin typeface="Calibri"/>
              </a:rPr>
              <a:t>Thus, the role of political science is to increase the socio-economic efficiency of activities, as well as reduce the political risks of socio-economic entities.</a:t>
            </a:r>
            <a:r>
              <a:rPr lang="ru-RU" sz="2200" b="0" strike="noStrike" spc="-1">
                <a:solidFill>
                  <a:srgbClr val="000000"/>
                </a:solidFill>
                <a:uFill>
                  <a:solidFill>
                    <a:srgbClr val="FFFFFF"/>
                  </a:solidFill>
                </a:uFill>
                <a:latin typeface="Calibri"/>
              </a:rPr>
              <a:t> </a:t>
            </a:r>
            <a:endParaRPr lang="en-US" sz="2100" b="0" strike="noStrike" spc="-1">
              <a:solidFill>
                <a:srgbClr val="000000"/>
              </a:solidFill>
              <a:uFill>
                <a:solidFill>
                  <a:srgbClr val="FFFFFF"/>
                </a:solidFill>
              </a:uFill>
              <a:latin typeface="Calibri"/>
            </a:endParaRPr>
          </a:p>
          <a:p>
            <a:pPr marL="171360" indent="-171360">
              <a:lnSpc>
                <a:spcPct val="80000"/>
              </a:lnSpc>
            </a:pPr>
            <a:r>
              <a:rPr lang="ru-RU" sz="2200" b="0" strike="noStrike" spc="-1">
                <a:solidFill>
                  <a:srgbClr val="000000"/>
                </a:solidFill>
                <a:uFill>
                  <a:solidFill>
                    <a:srgbClr val="FFFFFF"/>
                  </a:solidFill>
                </a:uFill>
                <a:latin typeface="Calibri"/>
              </a:rPr>
              <a:t> </a:t>
            </a:r>
            <a:endParaRPr lang="en-US" sz="2100" b="0" strike="noStrike" spc="-1">
              <a:solidFill>
                <a:srgbClr val="000000"/>
              </a:solidFill>
              <a:uFill>
                <a:solidFill>
                  <a:srgbClr val="FFFFFF"/>
                </a:solidFill>
              </a:uFill>
              <a:latin typeface="Calibri"/>
            </a:endParaRPr>
          </a:p>
          <a:p>
            <a:pPr marL="171360" indent="-171360">
              <a:lnSpc>
                <a:spcPct val="80000"/>
              </a:lnSpc>
            </a:pPr>
            <a:r>
              <a:rPr lang="ru-RU" sz="1200" b="1" strike="noStrike" spc="-1">
                <a:solidFill>
                  <a:srgbClr val="0563C1"/>
                </a:solidFill>
                <a:uFill>
                  <a:solidFill>
                    <a:srgbClr val="FFFFFF"/>
                  </a:solidFill>
                </a:uFill>
                <a:latin typeface="Calibri"/>
                <a:hlinkClick r:id="rId2"/>
              </a:rPr>
              <a:t>Mandatory method</a:t>
            </a:r>
            <a:r>
              <a:rPr lang="ru-RU" sz="1200" b="0" strike="noStrike" spc="-1">
                <a:solidFill>
                  <a:srgbClr val="000000"/>
                </a:solidFill>
                <a:uFill>
                  <a:solidFill>
                    <a:srgbClr val="FFFFFF"/>
                  </a:solidFill>
                </a:uFill>
                <a:latin typeface="Calibri"/>
              </a:rPr>
              <a:t> it is interpreted as </a:t>
            </a:r>
            <a:r>
              <a:rPr lang="ru-RU" sz="1200" b="0" i="1" strike="noStrike" spc="-1">
                <a:solidFill>
                  <a:srgbClr val="000000"/>
                </a:solidFill>
                <a:uFill>
                  <a:solidFill>
                    <a:srgbClr val="FFFFFF"/>
                  </a:solidFill>
                </a:uFill>
                <a:latin typeface="Calibri"/>
              </a:rPr>
              <a:t>Directive, the method of subordination, the method of power and subordination</a:t>
            </a:r>
            <a:r>
              <a:rPr lang="ru-RU" sz="1200" b="0" strike="noStrike" spc="-1">
                <a:solidFill>
                  <a:srgbClr val="000000"/>
                </a:solidFill>
                <a:uFill>
                  <a:solidFill>
                    <a:srgbClr val="FFFFFF"/>
                  </a:solidFill>
                </a:uFill>
                <a:latin typeface="Calibri"/>
              </a:rPr>
              <a:t> This method of management is widely used in order to regulate relations «</a:t>
            </a:r>
            <a:r>
              <a:rPr lang="ru-RU" sz="1200" b="0" i="1" strike="noStrike" spc="-1">
                <a:solidFill>
                  <a:srgbClr val="000000"/>
                </a:solidFill>
                <a:uFill>
                  <a:solidFill>
                    <a:srgbClr val="FFFFFF"/>
                  </a:solidFill>
                </a:uFill>
                <a:latin typeface="Calibri"/>
              </a:rPr>
              <a:t>vertically</a:t>
            </a:r>
            <a:r>
              <a:rPr lang="ru-RU" sz="1200" b="0" strike="noStrike" spc="-1">
                <a:solidFill>
                  <a:srgbClr val="000000"/>
                </a:solidFill>
                <a:uFill>
                  <a:solidFill>
                    <a:srgbClr val="FFFFFF"/>
                  </a:solidFill>
                </a:uFill>
                <a:latin typeface="Calibri"/>
              </a:rPr>
              <a:t>"- on the one hand between the state and on the other hand citizens and their organizations. </a:t>
            </a:r>
            <a:endParaRPr lang="en-US" sz="2100" b="0" strike="noStrike" spc="-1">
              <a:solidFill>
                <a:srgbClr val="000000"/>
              </a:solidFill>
              <a:uFill>
                <a:solidFill>
                  <a:srgbClr val="FFFFFF"/>
                </a:solidFill>
              </a:uFill>
              <a:latin typeface="Calibri"/>
            </a:endParaRPr>
          </a:p>
          <a:p>
            <a:pPr marL="171360" indent="-171360">
              <a:lnSpc>
                <a:spcPct val="80000"/>
              </a:lnSpc>
            </a:pPr>
            <a:r>
              <a:rPr lang="ru-RU" sz="1200" b="0" strike="noStrike" spc="-1">
                <a:solidFill>
                  <a:srgbClr val="000000"/>
                </a:solidFill>
                <a:uFill>
                  <a:solidFill>
                    <a:srgbClr val="FFFFFF"/>
                  </a:solidFill>
                </a:uFill>
                <a:latin typeface="Calibri"/>
              </a:rPr>
              <a:t>The state gives some subjects powers (state bodies), and others responsibilities (citizens and their organizations). Relations between subjects in this order are formed by type «</a:t>
            </a:r>
            <a:r>
              <a:rPr lang="ru-RU" sz="1200" b="0" i="1" strike="noStrike" spc="-1">
                <a:solidFill>
                  <a:srgbClr val="000000"/>
                </a:solidFill>
                <a:uFill>
                  <a:solidFill>
                    <a:srgbClr val="FFFFFF"/>
                  </a:solidFill>
                </a:uFill>
                <a:latin typeface="Calibri"/>
              </a:rPr>
              <a:t>the power – submission</a:t>
            </a:r>
            <a:r>
              <a:rPr lang="ru-RU" sz="1200" b="0" strike="noStrike" spc="-1">
                <a:solidFill>
                  <a:srgbClr val="000000"/>
                </a:solidFill>
                <a:uFill>
                  <a:solidFill>
                    <a:srgbClr val="FFFFFF"/>
                  </a:solidFill>
                </a:uFill>
                <a:latin typeface="Calibri"/>
              </a:rPr>
              <a:t>».</a:t>
            </a:r>
            <a:endParaRPr lang="en-US" sz="2100" b="0" strike="noStrike" spc="-1">
              <a:solidFill>
                <a:srgbClr val="000000"/>
              </a:solidFill>
              <a:uFill>
                <a:solidFill>
                  <a:srgbClr val="FFFFFF"/>
                </a:solidFill>
              </a:uFill>
              <a:latin typeface="Calibri"/>
            </a:endParaRPr>
          </a:p>
        </p:txBody>
      </p:sp>
      <p:sp>
        <p:nvSpPr>
          <p:cNvPr id="83" name="CustomShape 3"/>
          <p:cNvSpPr/>
          <p:nvPr/>
        </p:nvSpPr>
        <p:spPr>
          <a:xfrm>
            <a:off x="1000080" y="6280200"/>
            <a:ext cx="925920" cy="2764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wrap="none" lIns="90000" tIns="46800" rIns="90000" bIns="46800"/>
          <a:lstStyle/>
          <a:p>
            <a:pPr>
              <a:lnSpc>
                <a:spcPct val="100000"/>
              </a:lnSpc>
            </a:pPr>
            <a:r>
              <a:rPr lang="ru-RU" sz="1200" b="0" strike="noStrike" spc="-1">
                <a:solidFill>
                  <a:srgbClr val="000000"/>
                </a:solidFill>
                <a:uFill>
                  <a:solidFill>
                    <a:srgbClr val="FFFFFF"/>
                  </a:solidFill>
                </a:uFill>
                <a:latin typeface="Tahoma"/>
              </a:rPr>
              <a:t>Slide 16</a:t>
            </a:r>
            <a:endParaRPr lang="en-US" sz="1800" b="0" strike="noStrike" spc="-1">
              <a:solidFill>
                <a:srgbClr val="000000"/>
              </a:solidFill>
              <a:uFill>
                <a:solidFill>
                  <a:srgbClr val="FFFFFF"/>
                </a:solidFill>
              </a:uFill>
              <a:latin typeface="Verdana"/>
            </a:endParaRPr>
          </a:p>
        </p:txBody>
      </p:sp>
      <p:pic>
        <p:nvPicPr>
          <p:cNvPr id="84" name="Рисунок 6"/>
          <p:cNvPicPr/>
          <p:nvPr/>
        </p:nvPicPr>
        <p:blipFill>
          <a:blip r:embed="rId3"/>
          <a:stretch/>
        </p:blipFill>
        <p:spPr>
          <a:xfrm>
            <a:off x="152280" y="255600"/>
            <a:ext cx="1214640" cy="1100160"/>
          </a:xfrm>
          <a:prstGeom prst="rect">
            <a:avLst/>
          </a:prstGeom>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TextShape 1"/>
          <p:cNvSpPr txBox="1"/>
          <p:nvPr/>
        </p:nvSpPr>
        <p:spPr>
          <a:xfrm>
            <a:off x="1655280" y="274320"/>
            <a:ext cx="7031160" cy="563400"/>
          </a:xfrm>
          <a:prstGeom prst="rect">
            <a:avLst/>
          </a:prstGeom>
          <a:noFill/>
          <a:ln>
            <a:noFill/>
          </a:ln>
        </p:spPr>
        <p:txBody>
          <a:bodyPr anchor="ctr"/>
          <a:lstStyle/>
          <a:p>
            <a:r>
              <a:rPr lang="ru-RU" sz="2400" b="0" strike="noStrike" spc="-1">
                <a:solidFill>
                  <a:srgbClr val="000000"/>
                </a:solidFill>
                <a:uFill>
                  <a:solidFill>
                    <a:srgbClr val="FFFFFF"/>
                  </a:solidFill>
                </a:uFill>
                <a:latin typeface="Calibri Light"/>
              </a:rPr>
              <a:t>General methods of political science</a:t>
            </a:r>
            <a:endParaRPr lang="en-US" sz="3300" b="0" strike="noStrike" spc="-1">
              <a:solidFill>
                <a:srgbClr val="000000"/>
              </a:solidFill>
              <a:uFill>
                <a:solidFill>
                  <a:srgbClr val="FFFFFF"/>
                </a:solidFill>
              </a:uFill>
              <a:latin typeface="Calibri Light"/>
            </a:endParaRPr>
          </a:p>
        </p:txBody>
      </p:sp>
      <p:sp>
        <p:nvSpPr>
          <p:cNvPr id="86" name="TextShape 2"/>
          <p:cNvSpPr txBox="1"/>
          <p:nvPr/>
        </p:nvSpPr>
        <p:spPr>
          <a:xfrm>
            <a:off x="485640" y="1382760"/>
            <a:ext cx="8229600" cy="5562720"/>
          </a:xfrm>
          <a:prstGeom prst="rect">
            <a:avLst/>
          </a:prstGeom>
          <a:noFill/>
          <a:ln>
            <a:noFill/>
          </a:ln>
        </p:spPr>
        <p:txBody>
          <a:bodyPr/>
          <a:lstStyle/>
          <a:p>
            <a:pPr marL="609480" indent="-609480">
              <a:buClr>
                <a:srgbClr val="FFCC00"/>
              </a:buClr>
              <a:buFont typeface="Calibri"/>
              <a:buAutoNum type="arabicPeriod"/>
            </a:pPr>
            <a:r>
              <a:rPr lang="ru-RU" sz="1700" b="1" strike="noStrike" spc="-1">
                <a:solidFill>
                  <a:srgbClr val="FFCC00"/>
                </a:solidFill>
                <a:uFill>
                  <a:solidFill>
                    <a:srgbClr val="FFFFFF"/>
                  </a:solidFill>
                </a:uFill>
                <a:latin typeface="Calibri"/>
              </a:rPr>
              <a:t>Institutional</a:t>
            </a:r>
            <a:r>
              <a:rPr lang="ru-RU" sz="1700" b="0" strike="noStrike" spc="-1">
                <a:solidFill>
                  <a:srgbClr val="000000"/>
                </a:solidFill>
                <a:uFill>
                  <a:solidFill>
                    <a:srgbClr val="FFFFFF"/>
                  </a:solidFill>
                </a:uFill>
                <a:latin typeface="Calibri"/>
              </a:rPr>
              <a:t> - analysis of official structures and formal rules of decision-making, interaction of political institutions: law, state, political parties and movements.</a:t>
            </a:r>
            <a:endParaRPr lang="en-US" sz="2100" b="0" strike="noStrike" spc="-1">
              <a:solidFill>
                <a:srgbClr val="000000"/>
              </a:solidFill>
              <a:uFill>
                <a:solidFill>
                  <a:srgbClr val="FFFFFF"/>
                </a:solidFill>
              </a:uFill>
              <a:latin typeface="Calibri"/>
            </a:endParaRPr>
          </a:p>
          <a:p>
            <a:pPr marL="609480" indent="-609480">
              <a:buClr>
                <a:srgbClr val="FFCC00"/>
              </a:buClr>
              <a:buFont typeface="Calibri"/>
              <a:buAutoNum type="arabicPeriod"/>
            </a:pPr>
            <a:r>
              <a:rPr lang="ru-RU" sz="1700" b="1" strike="noStrike" spc="-1">
                <a:solidFill>
                  <a:srgbClr val="FFCC00"/>
                </a:solidFill>
                <a:uFill>
                  <a:solidFill>
                    <a:srgbClr val="FFFFFF"/>
                  </a:solidFill>
                </a:uFill>
                <a:latin typeface="Calibri"/>
              </a:rPr>
              <a:t>Historical</a:t>
            </a:r>
            <a:r>
              <a:rPr lang="ru-RU" sz="1700" b="1" strike="noStrike" spc="-1">
                <a:solidFill>
                  <a:srgbClr val="000000"/>
                </a:solidFill>
                <a:uFill>
                  <a:solidFill>
                    <a:srgbClr val="FFFFFF"/>
                  </a:solidFill>
                </a:uFill>
                <a:latin typeface="Calibri"/>
              </a:rPr>
              <a:t> – </a:t>
            </a:r>
            <a:r>
              <a:rPr lang="ru-RU" sz="1700" b="0" strike="noStrike" spc="-1">
                <a:solidFill>
                  <a:srgbClr val="000000"/>
                </a:solidFill>
                <a:uFill>
                  <a:solidFill>
                    <a:srgbClr val="FFFFFF"/>
                  </a:solidFill>
                </a:uFill>
                <a:latin typeface="Calibri"/>
              </a:rPr>
              <a:t>analysis of changes in political norms, relations, institutions in time and space, in connection with the past, present and future.</a:t>
            </a:r>
            <a:endParaRPr lang="en-US" sz="2100" b="0" strike="noStrike" spc="-1">
              <a:solidFill>
                <a:srgbClr val="000000"/>
              </a:solidFill>
              <a:uFill>
                <a:solidFill>
                  <a:srgbClr val="FFFFFF"/>
                </a:solidFill>
              </a:uFill>
              <a:latin typeface="Calibri"/>
            </a:endParaRPr>
          </a:p>
          <a:p>
            <a:pPr marL="609480" indent="-609480">
              <a:buClr>
                <a:srgbClr val="FFCC00"/>
              </a:buClr>
              <a:buFont typeface="Calibri"/>
              <a:buAutoNum type="arabicPeriod"/>
            </a:pPr>
            <a:r>
              <a:rPr lang="ru-RU" sz="1700" b="1" strike="noStrike" spc="-1">
                <a:solidFill>
                  <a:srgbClr val="FFCC00"/>
                </a:solidFill>
                <a:uFill>
                  <a:solidFill>
                    <a:srgbClr val="FFFFFF"/>
                  </a:solidFill>
                </a:uFill>
                <a:latin typeface="Calibri"/>
              </a:rPr>
              <a:t>Sociological</a:t>
            </a:r>
            <a:r>
              <a:rPr lang="ru-RU" sz="1700" b="0" strike="noStrike" spc="-1">
                <a:solidFill>
                  <a:srgbClr val="000000"/>
                </a:solidFill>
                <a:uFill>
                  <a:solidFill>
                    <a:srgbClr val="FFFFFF"/>
                  </a:solidFill>
                </a:uFill>
                <a:latin typeface="Calibri"/>
              </a:rPr>
              <a:t> - analysis of politics as a sphere of purposeful interaction of social groups pursuing interests determined by factors of social structure, economy, ideology, culture.</a:t>
            </a:r>
            <a:endParaRPr lang="en-US" sz="2100" b="0" strike="noStrike" spc="-1">
              <a:solidFill>
                <a:srgbClr val="000000"/>
              </a:solidFill>
              <a:uFill>
                <a:solidFill>
                  <a:srgbClr val="FFFFFF"/>
                </a:solidFill>
              </a:uFill>
              <a:latin typeface="Calibri"/>
            </a:endParaRPr>
          </a:p>
          <a:p>
            <a:pPr marL="609480" indent="-609480">
              <a:buClr>
                <a:srgbClr val="FFCC00"/>
              </a:buClr>
              <a:buFont typeface="Calibri"/>
              <a:buAutoNum type="arabicPeriod"/>
            </a:pPr>
            <a:r>
              <a:rPr lang="ru-RU" sz="1700" b="1" strike="noStrike" spc="-1">
                <a:solidFill>
                  <a:srgbClr val="FFCC00"/>
                </a:solidFill>
                <a:uFill>
                  <a:solidFill>
                    <a:srgbClr val="FFFFFF"/>
                  </a:solidFill>
                </a:uFill>
                <a:latin typeface="Calibri"/>
              </a:rPr>
              <a:t>Behaviorist</a:t>
            </a:r>
            <a:r>
              <a:rPr lang="ru-RU" sz="1700" b="0" strike="noStrike" spc="-1">
                <a:solidFill>
                  <a:srgbClr val="000000"/>
                </a:solidFill>
                <a:uFill>
                  <a:solidFill>
                    <a:srgbClr val="FFFFFF"/>
                  </a:solidFill>
                </a:uFill>
                <a:latin typeface="Calibri"/>
              </a:rPr>
              <a:t> - analysis of systematically observed behavior of an individual, the possibility of changing his motivation, focusing on the personal dimension of politics.</a:t>
            </a:r>
            <a:endParaRPr lang="en-US" sz="2100" b="0" strike="noStrike" spc="-1">
              <a:solidFill>
                <a:srgbClr val="000000"/>
              </a:solidFill>
              <a:uFill>
                <a:solidFill>
                  <a:srgbClr val="FFFFFF"/>
                </a:solidFill>
              </a:uFill>
              <a:latin typeface="Calibri"/>
            </a:endParaRPr>
          </a:p>
          <a:p>
            <a:pPr marL="609480" indent="-609480">
              <a:buClr>
                <a:srgbClr val="FFCC00"/>
              </a:buClr>
              <a:buFont typeface="Calibri"/>
              <a:buAutoNum type="arabicPeriod"/>
            </a:pPr>
            <a:r>
              <a:rPr lang="ru-RU" sz="1700" b="1" strike="noStrike" spc="-1">
                <a:solidFill>
                  <a:srgbClr val="FFCC00"/>
                </a:solidFill>
                <a:uFill>
                  <a:solidFill>
                    <a:srgbClr val="FFFFFF"/>
                  </a:solidFill>
                </a:uFill>
                <a:latin typeface="Calibri"/>
              </a:rPr>
              <a:t>Psychological</a:t>
            </a:r>
            <a:r>
              <a:rPr lang="ru-RU" sz="1700" b="0" strike="noStrike" spc="-1">
                <a:solidFill>
                  <a:srgbClr val="000000"/>
                </a:solidFill>
                <a:uFill>
                  <a:solidFill>
                    <a:srgbClr val="FFFFFF"/>
                  </a:solidFill>
                </a:uFill>
                <a:latin typeface="Calibri"/>
              </a:rPr>
              <a:t> - analysis of individual qualities, character traits, unconscious mental processes that affect the political behavior (motives, desires, passions) of an individual.</a:t>
            </a:r>
            <a:endParaRPr lang="en-US" sz="2100" b="0" strike="noStrike" spc="-1">
              <a:solidFill>
                <a:srgbClr val="000000"/>
              </a:solidFill>
              <a:uFill>
                <a:solidFill>
                  <a:srgbClr val="FFFFFF"/>
                </a:solidFill>
              </a:uFill>
              <a:latin typeface="Calibri"/>
            </a:endParaRPr>
          </a:p>
          <a:p>
            <a:pPr marL="609480" indent="-609480">
              <a:buClr>
                <a:srgbClr val="FFCC00"/>
              </a:buClr>
              <a:buFont typeface="Calibri"/>
              <a:buAutoNum type="arabicPeriod"/>
            </a:pPr>
            <a:r>
              <a:rPr lang="ru-RU" sz="1700" b="0" strike="noStrike" spc="-1">
                <a:solidFill>
                  <a:srgbClr val="FFCC00"/>
                </a:solidFill>
                <a:uFill>
                  <a:solidFill>
                    <a:srgbClr val="FFFFFF"/>
                  </a:solidFill>
                </a:uFill>
                <a:latin typeface="Calibri"/>
              </a:rPr>
              <a:t>Systemic</a:t>
            </a:r>
            <a:r>
              <a:rPr lang="ru-RU" sz="1700" b="0" strike="noStrike" spc="-1">
                <a:solidFill>
                  <a:srgbClr val="000000"/>
                </a:solidFill>
                <a:uFill>
                  <a:solidFill>
                    <a:srgbClr val="FFFFFF"/>
                  </a:solidFill>
                </a:uFill>
                <a:latin typeface="Calibri"/>
              </a:rPr>
              <a:t> - analysis of the nature of the exchange of resources and information between politics and other spheres and the ways of allocating resources between government institutions, in order to reveal the nature of the relationship of politics with the external environment.</a:t>
            </a:r>
            <a:endParaRPr lang="en-US" sz="2100" b="0" strike="noStrike" spc="-1">
              <a:solidFill>
                <a:srgbClr val="000000"/>
              </a:solidFill>
              <a:uFill>
                <a:solidFill>
                  <a:srgbClr val="FFFFFF"/>
                </a:solidFill>
              </a:uFill>
              <a:latin typeface="Calibri"/>
            </a:endParaRPr>
          </a:p>
        </p:txBody>
      </p:sp>
      <p:sp>
        <p:nvSpPr>
          <p:cNvPr id="87" name="CustomShape 3"/>
          <p:cNvSpPr/>
          <p:nvPr/>
        </p:nvSpPr>
        <p:spPr>
          <a:xfrm>
            <a:off x="390600" y="260280"/>
            <a:ext cx="925920" cy="2764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wrap="none" lIns="90000" tIns="46800" rIns="90000" bIns="46800"/>
          <a:lstStyle/>
          <a:p>
            <a:pPr>
              <a:lnSpc>
                <a:spcPct val="100000"/>
              </a:lnSpc>
            </a:pPr>
            <a:r>
              <a:rPr lang="ru-RU" sz="1200" b="0" strike="noStrike" spc="-1">
                <a:solidFill>
                  <a:srgbClr val="000000"/>
                </a:solidFill>
                <a:uFill>
                  <a:solidFill>
                    <a:srgbClr val="FFFFFF"/>
                  </a:solidFill>
                </a:uFill>
                <a:latin typeface="Tahoma"/>
              </a:rPr>
              <a:t>Slide 17</a:t>
            </a:r>
            <a:endParaRPr lang="en-US" sz="1800" b="0" strike="noStrike" spc="-1">
              <a:solidFill>
                <a:srgbClr val="000000"/>
              </a:solidFill>
              <a:uFill>
                <a:solidFill>
                  <a:srgbClr val="FFFFFF"/>
                </a:solidFill>
              </a:uFill>
              <a:latin typeface="Verdana"/>
            </a:endParaRPr>
          </a:p>
        </p:txBody>
      </p:sp>
      <p:pic>
        <p:nvPicPr>
          <p:cNvPr id="88" name="Рисунок 6"/>
          <p:cNvPicPr/>
          <p:nvPr/>
        </p:nvPicPr>
        <p:blipFill>
          <a:blip r:embed="rId2"/>
          <a:stretch/>
        </p:blipFill>
        <p:spPr>
          <a:xfrm>
            <a:off x="152280" y="255600"/>
            <a:ext cx="1214640" cy="1100160"/>
          </a:xfrm>
          <a:prstGeom prst="rect">
            <a:avLst/>
          </a:prstGeom>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TextShape 1"/>
          <p:cNvSpPr txBox="1"/>
          <p:nvPr/>
        </p:nvSpPr>
        <p:spPr>
          <a:xfrm>
            <a:off x="1645920" y="274320"/>
            <a:ext cx="7040520" cy="639720"/>
          </a:xfrm>
          <a:prstGeom prst="rect">
            <a:avLst/>
          </a:prstGeom>
          <a:noFill/>
          <a:ln>
            <a:noFill/>
          </a:ln>
        </p:spPr>
        <p:txBody>
          <a:bodyPr anchor="ctr"/>
          <a:lstStyle/>
          <a:p>
            <a:r>
              <a:rPr lang="ru-RU" sz="2400" b="0" strike="noStrike" spc="-1">
                <a:solidFill>
                  <a:srgbClr val="000000"/>
                </a:solidFill>
                <a:uFill>
                  <a:solidFill>
                    <a:srgbClr val="FFFFFF"/>
                  </a:solidFill>
                </a:uFill>
                <a:latin typeface="Calibri Light"/>
              </a:rPr>
              <a:t>Applied political science</a:t>
            </a:r>
            <a:endParaRPr lang="en-US" sz="3300" b="0" strike="noStrike" spc="-1">
              <a:solidFill>
                <a:srgbClr val="000000"/>
              </a:solidFill>
              <a:uFill>
                <a:solidFill>
                  <a:srgbClr val="FFFFFF"/>
                </a:solidFill>
              </a:uFill>
              <a:latin typeface="Calibri Light"/>
            </a:endParaRPr>
          </a:p>
        </p:txBody>
      </p:sp>
      <p:sp>
        <p:nvSpPr>
          <p:cNvPr id="90" name="TextShape 2"/>
          <p:cNvSpPr txBox="1"/>
          <p:nvPr/>
        </p:nvSpPr>
        <p:spPr>
          <a:xfrm>
            <a:off x="457200" y="1447560"/>
            <a:ext cx="8229600" cy="5181480"/>
          </a:xfrm>
          <a:prstGeom prst="rect">
            <a:avLst/>
          </a:prstGeom>
          <a:noFill/>
          <a:ln>
            <a:noFill/>
          </a:ln>
        </p:spPr>
        <p:txBody>
          <a:bodyPr/>
          <a:lstStyle/>
          <a:p>
            <a:pPr marL="609480" indent="-609480">
              <a:lnSpc>
                <a:spcPct val="80000"/>
              </a:lnSpc>
            </a:pPr>
            <a:r>
              <a:rPr lang="ru-RU" sz="2000" b="0" strike="noStrike" spc="-1">
                <a:solidFill>
                  <a:srgbClr val="000000"/>
                </a:solidFill>
                <a:uFill>
                  <a:solidFill>
                    <a:srgbClr val="FFFFFF"/>
                  </a:solidFill>
                </a:uFill>
                <a:latin typeface="Calibri"/>
              </a:rPr>
              <a:t>At the applied level, specific political situations are studied in all the variety of connections and relations of state institutions, parties, movements, and individuals.</a:t>
            </a:r>
            <a:endParaRPr lang="en-US" sz="2100" b="0" strike="noStrike" spc="-1">
              <a:solidFill>
                <a:srgbClr val="000000"/>
              </a:solidFill>
              <a:uFill>
                <a:solidFill>
                  <a:srgbClr val="FFFFFF"/>
                </a:solidFill>
              </a:uFill>
              <a:latin typeface="Calibri"/>
            </a:endParaRPr>
          </a:p>
          <a:p>
            <a:pPr marL="609480" indent="-609480" algn="ctr">
              <a:lnSpc>
                <a:spcPct val="80000"/>
              </a:lnSpc>
            </a:pPr>
            <a:r>
              <a:rPr lang="ru-RU" sz="2000" b="0" strike="noStrike" spc="-1">
                <a:solidFill>
                  <a:srgbClr val="FFCC00"/>
                </a:solidFill>
                <a:uFill>
                  <a:solidFill>
                    <a:srgbClr val="FFFFFF"/>
                  </a:solidFill>
                </a:uFill>
                <a:latin typeface="Calibri"/>
              </a:rPr>
              <a:t>MAJOR AREAS OF APPLICATION</a:t>
            </a:r>
            <a:r>
              <a:rPr lang="ru-RU" sz="2000" b="0" strike="noStrike" spc="-1">
                <a:solidFill>
                  <a:srgbClr val="000000"/>
                </a:solidFill>
                <a:uFill>
                  <a:solidFill>
                    <a:srgbClr val="FFFFFF"/>
                  </a:solidFill>
                </a:uFill>
                <a:latin typeface="Calibri"/>
              </a:rPr>
              <a:t>:</a:t>
            </a:r>
            <a:endParaRPr lang="en-US" sz="2100" b="0" strike="noStrike" spc="-1">
              <a:solidFill>
                <a:srgbClr val="000000"/>
              </a:solidFill>
              <a:uFill>
                <a:solidFill>
                  <a:srgbClr val="FFFFFF"/>
                </a:solidFill>
              </a:uFill>
              <a:latin typeface="Calibri"/>
            </a:endParaRPr>
          </a:p>
          <a:p>
            <a:pPr marL="609480" indent="-609480">
              <a:lnSpc>
                <a:spcPct val="80000"/>
              </a:lnSpc>
              <a:buClr>
                <a:srgbClr val="000000"/>
              </a:buClr>
              <a:buFont typeface="Calibri"/>
              <a:buAutoNum type="arabicPeriod"/>
            </a:pPr>
            <a:r>
              <a:rPr lang="ru-RU" sz="2000" b="0" strike="noStrike" spc="-1">
                <a:solidFill>
                  <a:srgbClr val="000000"/>
                </a:solidFill>
                <a:uFill>
                  <a:solidFill>
                    <a:srgbClr val="FFFFFF"/>
                  </a:solidFill>
                </a:uFill>
                <a:latin typeface="Calibri"/>
              </a:rPr>
              <a:t>Program development within the framework of private policies.</a:t>
            </a:r>
            <a:endParaRPr lang="en-US" sz="2100" b="0" strike="noStrike" spc="-1">
              <a:solidFill>
                <a:srgbClr val="000000"/>
              </a:solidFill>
              <a:uFill>
                <a:solidFill>
                  <a:srgbClr val="FFFFFF"/>
                </a:solidFill>
              </a:uFill>
              <a:latin typeface="Calibri"/>
            </a:endParaRPr>
          </a:p>
          <a:p>
            <a:pPr marL="609480" indent="-609480">
              <a:lnSpc>
                <a:spcPct val="80000"/>
              </a:lnSpc>
              <a:buClr>
                <a:srgbClr val="000000"/>
              </a:buClr>
              <a:buFont typeface="Calibri"/>
              <a:buAutoNum type="arabicPeriod"/>
            </a:pPr>
            <a:r>
              <a:rPr lang="ru-RU" sz="2000" b="0" strike="noStrike" spc="-1">
                <a:solidFill>
                  <a:srgbClr val="000000"/>
                </a:solidFill>
                <a:uFill>
                  <a:solidFill>
                    <a:srgbClr val="FFFFFF"/>
                  </a:solidFill>
                </a:uFill>
                <a:latin typeface="Calibri"/>
              </a:rPr>
              <a:t>Prevention of social conflicts or their resolution.</a:t>
            </a:r>
            <a:endParaRPr lang="en-US" sz="2100" b="0" strike="noStrike" spc="-1">
              <a:solidFill>
                <a:srgbClr val="000000"/>
              </a:solidFill>
              <a:uFill>
                <a:solidFill>
                  <a:srgbClr val="FFFFFF"/>
                </a:solidFill>
              </a:uFill>
              <a:latin typeface="Calibri"/>
            </a:endParaRPr>
          </a:p>
          <a:p>
            <a:pPr marL="609480" indent="-609480">
              <a:lnSpc>
                <a:spcPct val="80000"/>
              </a:lnSpc>
              <a:buClr>
                <a:srgbClr val="000000"/>
              </a:buClr>
              <a:buFont typeface="Calibri"/>
              <a:buAutoNum type="arabicPeriod"/>
            </a:pPr>
            <a:r>
              <a:rPr lang="ru-RU" sz="2000" b="0" strike="noStrike" spc="-1">
                <a:solidFill>
                  <a:srgbClr val="000000"/>
                </a:solidFill>
                <a:uFill>
                  <a:solidFill>
                    <a:srgbClr val="FFFFFF"/>
                  </a:solidFill>
                </a:uFill>
                <a:latin typeface="Calibri"/>
              </a:rPr>
              <a:t>Conducting election campaigns.</a:t>
            </a:r>
            <a:endParaRPr lang="en-US" sz="2100" b="0" strike="noStrike" spc="-1">
              <a:solidFill>
                <a:srgbClr val="000000"/>
              </a:solidFill>
              <a:uFill>
                <a:solidFill>
                  <a:srgbClr val="FFFFFF"/>
                </a:solidFill>
              </a:uFill>
              <a:latin typeface="Calibri"/>
            </a:endParaRPr>
          </a:p>
          <a:p>
            <a:pPr marL="609480" indent="-609480">
              <a:lnSpc>
                <a:spcPct val="80000"/>
              </a:lnSpc>
              <a:buClr>
                <a:srgbClr val="000000"/>
              </a:buClr>
              <a:buFont typeface="Calibri"/>
              <a:buAutoNum type="arabicPeriod"/>
            </a:pPr>
            <a:r>
              <a:rPr lang="ru-RU" sz="2000" b="0" strike="noStrike" spc="-1">
                <a:solidFill>
                  <a:srgbClr val="000000"/>
                </a:solidFill>
                <a:uFill>
                  <a:solidFill>
                    <a:srgbClr val="FFFFFF"/>
                  </a:solidFill>
                </a:uFill>
                <a:latin typeface="Calibri"/>
              </a:rPr>
              <a:t>Defining techniques and methods of interaction between the parties.</a:t>
            </a:r>
            <a:endParaRPr lang="en-US" sz="2100" b="0" strike="noStrike" spc="-1">
              <a:solidFill>
                <a:srgbClr val="000000"/>
              </a:solidFill>
              <a:uFill>
                <a:solidFill>
                  <a:srgbClr val="FFFFFF"/>
                </a:solidFill>
              </a:uFill>
              <a:latin typeface="Calibri"/>
            </a:endParaRPr>
          </a:p>
          <a:p>
            <a:pPr marL="609480" indent="-609480">
              <a:lnSpc>
                <a:spcPct val="80000"/>
              </a:lnSpc>
              <a:buClr>
                <a:srgbClr val="000000"/>
              </a:buClr>
              <a:buFont typeface="Calibri"/>
              <a:buAutoNum type="arabicPeriod"/>
            </a:pPr>
            <a:r>
              <a:rPr lang="ru-RU" sz="2000" b="0" strike="noStrike" spc="-1">
                <a:solidFill>
                  <a:srgbClr val="000000"/>
                </a:solidFill>
                <a:uFill>
                  <a:solidFill>
                    <a:srgbClr val="FFFFFF"/>
                  </a:solidFill>
                </a:uFill>
                <a:latin typeface="Calibri"/>
              </a:rPr>
              <a:t>Development and adoption of policy decisions.</a:t>
            </a:r>
            <a:endParaRPr lang="en-US" sz="2100" b="0" strike="noStrike" spc="-1">
              <a:solidFill>
                <a:srgbClr val="000000"/>
              </a:solidFill>
              <a:uFill>
                <a:solidFill>
                  <a:srgbClr val="FFFFFF"/>
                </a:solidFill>
              </a:uFill>
              <a:latin typeface="Calibri"/>
            </a:endParaRPr>
          </a:p>
          <a:p>
            <a:pPr marL="609480" indent="-609480" algn="ctr">
              <a:lnSpc>
                <a:spcPct val="80000"/>
              </a:lnSpc>
            </a:pPr>
            <a:r>
              <a:rPr lang="ru-RU" sz="2000" b="0" strike="noStrike" spc="-1">
                <a:solidFill>
                  <a:srgbClr val="FFCC00"/>
                </a:solidFill>
                <a:uFill>
                  <a:solidFill>
                    <a:srgbClr val="FFFFFF"/>
                  </a:solidFill>
                </a:uFill>
                <a:latin typeface="Calibri"/>
              </a:rPr>
              <a:t>RESULTS OF APPLIED RESEARCH</a:t>
            </a:r>
            <a:r>
              <a:rPr lang="ru-RU" sz="2000" b="0" strike="noStrike" spc="-1">
                <a:solidFill>
                  <a:srgbClr val="000000"/>
                </a:solidFill>
                <a:uFill>
                  <a:solidFill>
                    <a:srgbClr val="FFFFFF"/>
                  </a:solidFill>
                </a:uFill>
                <a:latin typeface="Calibri"/>
              </a:rPr>
              <a:t>:</a:t>
            </a:r>
            <a:endParaRPr lang="en-US" sz="2100" b="0" strike="noStrike" spc="-1">
              <a:solidFill>
                <a:srgbClr val="000000"/>
              </a:solidFill>
              <a:uFill>
                <a:solidFill>
                  <a:srgbClr val="FFFFFF"/>
                </a:solidFill>
              </a:uFill>
              <a:latin typeface="Calibri"/>
            </a:endParaRPr>
          </a:p>
          <a:p>
            <a:pPr marL="609480" indent="-609480">
              <a:lnSpc>
                <a:spcPct val="80000"/>
              </a:lnSpc>
              <a:buClr>
                <a:srgbClr val="000000"/>
              </a:buClr>
              <a:buFont typeface="Calibri"/>
              <a:buAutoNum type="arabicPeriod"/>
            </a:pPr>
            <a:r>
              <a:rPr lang="ru-RU" sz="2000" b="0" strike="noStrike" spc="-1">
                <a:solidFill>
                  <a:srgbClr val="000000"/>
                </a:solidFill>
                <a:uFill>
                  <a:solidFill>
                    <a:srgbClr val="FFFFFF"/>
                  </a:solidFill>
                </a:uFill>
                <a:latin typeface="Calibri"/>
              </a:rPr>
              <a:t>Practical advice and recommendations to specific participants in the political process.</a:t>
            </a:r>
            <a:endParaRPr lang="en-US" sz="2100" b="0" strike="noStrike" spc="-1">
              <a:solidFill>
                <a:srgbClr val="000000"/>
              </a:solidFill>
              <a:uFill>
                <a:solidFill>
                  <a:srgbClr val="FFFFFF"/>
                </a:solidFill>
              </a:uFill>
              <a:latin typeface="Calibri"/>
            </a:endParaRPr>
          </a:p>
          <a:p>
            <a:pPr marL="609480" indent="-609480">
              <a:lnSpc>
                <a:spcPct val="80000"/>
              </a:lnSpc>
              <a:buClr>
                <a:srgbClr val="000000"/>
              </a:buClr>
              <a:buFont typeface="Calibri"/>
              <a:buAutoNum type="arabicPeriod"/>
            </a:pPr>
            <a:r>
              <a:rPr lang="ru-RU" sz="2000" b="0" strike="noStrike" spc="-1">
                <a:solidFill>
                  <a:srgbClr val="000000"/>
                </a:solidFill>
                <a:uFill>
                  <a:solidFill>
                    <a:srgbClr val="FFFFFF"/>
                  </a:solidFill>
                </a:uFill>
                <a:latin typeface="Calibri"/>
              </a:rPr>
              <a:t>Evidence of the advantages of certain techniques and methods of action.</a:t>
            </a:r>
            <a:endParaRPr lang="en-US" sz="2100" b="0" strike="noStrike" spc="-1">
              <a:solidFill>
                <a:srgbClr val="000000"/>
              </a:solidFill>
              <a:uFill>
                <a:solidFill>
                  <a:srgbClr val="FFFFFF"/>
                </a:solidFill>
              </a:uFill>
              <a:latin typeface="Calibri"/>
            </a:endParaRPr>
          </a:p>
          <a:p>
            <a:pPr marL="609480" indent="-609480">
              <a:lnSpc>
                <a:spcPct val="80000"/>
              </a:lnSpc>
              <a:buClr>
                <a:srgbClr val="000000"/>
              </a:buClr>
              <a:buFont typeface="Calibri"/>
              <a:buAutoNum type="arabicPeriod"/>
            </a:pPr>
            <a:r>
              <a:rPr lang="ru-RU" sz="2000" b="0" strike="noStrike" spc="-1">
                <a:solidFill>
                  <a:srgbClr val="000000"/>
                </a:solidFill>
                <a:uFill>
                  <a:solidFill>
                    <a:srgbClr val="FFFFFF"/>
                  </a:solidFill>
                </a:uFill>
                <a:latin typeface="Calibri"/>
              </a:rPr>
              <a:t>Short-term forecasts of situation development.</a:t>
            </a:r>
            <a:endParaRPr lang="en-US" sz="2100" b="0" strike="noStrike" spc="-1">
              <a:solidFill>
                <a:srgbClr val="000000"/>
              </a:solidFill>
              <a:uFill>
                <a:solidFill>
                  <a:srgbClr val="FFFFFF"/>
                </a:solidFill>
              </a:uFill>
              <a:latin typeface="Calibri"/>
            </a:endParaRPr>
          </a:p>
          <a:p>
            <a:pPr marL="609480" indent="-609480">
              <a:lnSpc>
                <a:spcPct val="80000"/>
              </a:lnSpc>
            </a:pPr>
            <a:r>
              <a:rPr lang="ru-RU" sz="2000" b="0" strike="noStrike" spc="-1">
                <a:solidFill>
                  <a:srgbClr val="000000"/>
                </a:solidFill>
                <a:uFill>
                  <a:solidFill>
                    <a:srgbClr val="FFFFFF"/>
                  </a:solidFill>
                </a:uFill>
                <a:latin typeface="Calibri"/>
              </a:rPr>
              <a:t> </a:t>
            </a:r>
            <a:endParaRPr lang="en-US" sz="2100" b="0" strike="noStrike" spc="-1">
              <a:solidFill>
                <a:srgbClr val="000000"/>
              </a:solidFill>
              <a:uFill>
                <a:solidFill>
                  <a:srgbClr val="FFFFFF"/>
                </a:solidFill>
              </a:uFill>
              <a:latin typeface="Calibri"/>
            </a:endParaRPr>
          </a:p>
        </p:txBody>
      </p:sp>
      <p:pic>
        <p:nvPicPr>
          <p:cNvPr id="91" name="Рисунок 6"/>
          <p:cNvPicPr/>
          <p:nvPr/>
        </p:nvPicPr>
        <p:blipFill>
          <a:blip r:embed="rId2"/>
          <a:stretch/>
        </p:blipFill>
        <p:spPr>
          <a:xfrm>
            <a:off x="152280" y="255600"/>
            <a:ext cx="1214640" cy="1100160"/>
          </a:xfrm>
          <a:prstGeom prst="rect">
            <a:avLst/>
          </a:prstGeom>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4955</TotalTime>
  <Words>958</Words>
  <Application>Microsoft Office PowerPoint</Application>
  <PresentationFormat>Экран (4:3)</PresentationFormat>
  <Paragraphs>91</Paragraphs>
  <Slides>10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10</vt:i4>
      </vt:variant>
    </vt:vector>
  </HeadingPairs>
  <TitlesOfParts>
    <vt:vector size="17" baseType="lpstr">
      <vt:lpstr>Arial</vt:lpstr>
      <vt:lpstr>Calibri</vt:lpstr>
      <vt:lpstr>Calibri Light</vt:lpstr>
      <vt:lpstr>DejaVu Sans</vt:lpstr>
      <vt:lpstr>Tahoma</vt:lpstr>
      <vt:lpstr>Verdana</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КАТЕГОРИИ ПОЛИТИЧЕСКОЙ НАУКИ Проф</dc:title>
  <dc:subject/>
  <dc:creator>Yandex.Translate</dc:creator>
  <dc:description>Translated with Yandex.Translate</dc:description>
  <cp:lastModifiedBy>aigul.abzhapparova@gmail.com</cp:lastModifiedBy>
  <cp:revision>280</cp:revision>
  <dcterms:created xsi:type="dcterms:W3CDTF">2007-09-08T11:50:00Z</dcterms:created>
  <dcterms:modified xsi:type="dcterms:W3CDTF">2020-06-26T10:01:54Z</dcterms:modified>
  <dc:language>en-US</dc:language>
</cp:coreProperties>
</file>